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53" r:id="rId1"/>
  </p:sldMasterIdLst>
  <p:notesMasterIdLst>
    <p:notesMasterId r:id="rId29"/>
  </p:notesMasterIdLst>
  <p:sldIdLst>
    <p:sldId id="265" r:id="rId2"/>
    <p:sldId id="272" r:id="rId3"/>
    <p:sldId id="273" r:id="rId4"/>
    <p:sldId id="268" r:id="rId5"/>
    <p:sldId id="269" r:id="rId6"/>
    <p:sldId id="270" r:id="rId7"/>
    <p:sldId id="271" r:id="rId8"/>
    <p:sldId id="274" r:id="rId9"/>
    <p:sldId id="275" r:id="rId10"/>
    <p:sldId id="276" r:id="rId11"/>
    <p:sldId id="277" r:id="rId12"/>
    <p:sldId id="278" r:id="rId13"/>
    <p:sldId id="279" r:id="rId14"/>
    <p:sldId id="280" r:id="rId15"/>
    <p:sldId id="281" r:id="rId16"/>
    <p:sldId id="282" r:id="rId17"/>
    <p:sldId id="283" r:id="rId18"/>
    <p:sldId id="284" r:id="rId19"/>
    <p:sldId id="285" r:id="rId20"/>
    <p:sldId id="286" r:id="rId21"/>
    <p:sldId id="287" r:id="rId22"/>
    <p:sldId id="288" r:id="rId23"/>
    <p:sldId id="289" r:id="rId24"/>
    <p:sldId id="290" r:id="rId25"/>
    <p:sldId id="291" r:id="rId26"/>
    <p:sldId id="292" r:id="rId27"/>
    <p:sldId id="293" r:id="rId2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Stile chiaro 1 - Color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Stile chi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E3FDE45-AF77-4B5C-9715-49D594BDF05E}" styleName="Stile chiaro 1 - Colore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DA37D80-6434-44D0-A028-1B22A696006F}" styleName="Stile chiaro 3 - Colore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A107856-5554-42FB-B03E-39F5DBC370BA}" styleName="Stile medio 4 - Colore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BC89EF96-8CEA-46FF-86C4-4CE0E7609802}" styleName="Stile chiaro 3 - Colore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Stile medio 4 - Color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71" autoAdjust="0"/>
    <p:restoredTop sz="81474"/>
  </p:normalViewPr>
  <p:slideViewPr>
    <p:cSldViewPr snapToGrid="0">
      <p:cViewPr varScale="1">
        <p:scale>
          <a:sx n="70" d="100"/>
          <a:sy n="70" d="100"/>
        </p:scale>
        <p:origin x="1166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DC84A9-43B1-9144-9578-A1B59DFAF1F1}" type="datetimeFigureOut">
              <a:rPr lang="it-IT" smtClean="0"/>
              <a:t>16/05/2023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F9795F-9A52-404A-9BE7-B6C888753AA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488216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F9795F-9A52-404A-9BE7-B6C888753AA5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582706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F9795F-9A52-404A-9BE7-B6C888753AA5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612688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F9795F-9A52-404A-9BE7-B6C888753AA5}" type="slidenum">
              <a:rPr lang="it-IT" smtClean="0"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679569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0670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0692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23723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3417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 cita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37151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924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5/16/2023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0117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3154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2915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0578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t>5/16/2023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8304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5/16/2023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9068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5/16/2023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743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5/16/2023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801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5/16/2023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386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5/16/2023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7720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5/16/2023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5302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  <p:sldLayoutId id="2147483767" r:id="rId14"/>
    <p:sldLayoutId id="2147483768" r:id="rId15"/>
    <p:sldLayoutId id="2147483769" r:id="rId1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la 6">
            <a:extLst>
              <a:ext uri="{FF2B5EF4-FFF2-40B4-BE49-F238E27FC236}">
                <a16:creationId xmlns:a16="http://schemas.microsoft.com/office/drawing/2014/main" id="{06DD56E2-CC67-3813-5BDE-27F203FC81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0332366"/>
              </p:ext>
            </p:extLst>
          </p:nvPr>
        </p:nvGraphicFramePr>
        <p:xfrm>
          <a:off x="0" y="1608082"/>
          <a:ext cx="12118428" cy="5249917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1051034">
                  <a:extLst>
                    <a:ext uri="{9D8B030D-6E8A-4147-A177-3AD203B41FA5}">
                      <a16:colId xmlns:a16="http://schemas.microsoft.com/office/drawing/2014/main" val="3297985639"/>
                    </a:ext>
                  </a:extLst>
                </a:gridCol>
                <a:gridCol w="1019504">
                  <a:extLst>
                    <a:ext uri="{9D8B030D-6E8A-4147-A177-3AD203B41FA5}">
                      <a16:colId xmlns:a16="http://schemas.microsoft.com/office/drawing/2014/main" val="2828432445"/>
                    </a:ext>
                  </a:extLst>
                </a:gridCol>
                <a:gridCol w="1527765">
                  <a:extLst>
                    <a:ext uri="{9D8B030D-6E8A-4147-A177-3AD203B41FA5}">
                      <a16:colId xmlns:a16="http://schemas.microsoft.com/office/drawing/2014/main" val="2848974537"/>
                    </a:ext>
                  </a:extLst>
                </a:gridCol>
                <a:gridCol w="8520125">
                  <a:extLst>
                    <a:ext uri="{9D8B030D-6E8A-4147-A177-3AD203B41FA5}">
                      <a16:colId xmlns:a16="http://schemas.microsoft.com/office/drawing/2014/main" val="2655743655"/>
                    </a:ext>
                  </a:extLst>
                </a:gridCol>
              </a:tblGrid>
              <a:tr h="300951">
                <a:tc>
                  <a:txBody>
                    <a:bodyPr/>
                    <a:lstStyle/>
                    <a:p>
                      <a:r>
                        <a:rPr lang="it-IT" sz="1200" dirty="0"/>
                        <a:t>SPORTELLO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/>
                        <a:t>COMUNI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/>
                        <a:t>MACROAREE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/>
                        <a:t>ATTIVITA’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3140327"/>
                  </a:ext>
                </a:extLst>
              </a:tr>
              <a:tr h="4948966">
                <a:tc>
                  <a:txBody>
                    <a:bodyPr/>
                    <a:lstStyle/>
                    <a:p>
                      <a:r>
                        <a:rPr lang="it-IT" sz="1200" dirty="0"/>
                        <a:t>UNIONE DEI COMUNI ALTA GALLURA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/>
                        <a:t>Aggius, Aglientu, Badesi, </a:t>
                      </a:r>
                      <a:r>
                        <a:rPr lang="it-IT" sz="1200" dirty="0" err="1"/>
                        <a:t>Bortigadas</a:t>
                      </a:r>
                      <a:r>
                        <a:rPr lang="it-IT" sz="1200" dirty="0"/>
                        <a:t>, </a:t>
                      </a:r>
                      <a:r>
                        <a:rPr lang="it-IT" sz="1200" dirty="0" err="1"/>
                        <a:t>CalangianusLuogosanto</a:t>
                      </a:r>
                      <a:r>
                        <a:rPr lang="it-IT" sz="1200" dirty="0"/>
                        <a:t>, Luras, </a:t>
                      </a:r>
                    </a:p>
                    <a:p>
                      <a:r>
                        <a:rPr lang="it-IT" sz="1200" dirty="0"/>
                        <a:t>Santa Teresa di Gallura, Tempio Pausania, Trinità d'Agultu, Vignola, Viddalba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/>
                        <a:t>·   Le identità territoriali, i prodotti tipici, i saperi antichi e i mestieri di un tempo</a:t>
                      </a:r>
                    </a:p>
                    <a:p>
                      <a:pPr algn="ctr"/>
                      <a:endParaRPr lang="it-IT" sz="100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dirty="0"/>
                        <a:t>·   Dalla terra alla tavola: opportunità di sviluppo rurale per cittadini e imprese </a:t>
                      </a:r>
                    </a:p>
                    <a:p>
                      <a:pPr algn="ctr"/>
                      <a:endParaRPr lang="it-IT" sz="1000" dirty="0"/>
                    </a:p>
                    <a:p>
                      <a:pPr algn="ctr"/>
                      <a:r>
                        <a:rPr lang="it-IT" sz="1000" dirty="0"/>
                        <a:t> .  Educare al cibo come strumento di alimentazione e di ricchezza culturale</a:t>
                      </a:r>
                    </a:p>
                    <a:p>
                      <a:pPr algn="ctr"/>
                      <a:endParaRPr lang="it-IT" sz="100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dirty="0"/>
                        <a:t>·   Il valore della dieta mediterranea come elemento nutrizionale nell’evoluzione dell’infanzia e dell’adolescenza e come strumento di prevenzione delle patologie croniche negli adulti e negli anziani</a:t>
                      </a:r>
                    </a:p>
                    <a:p>
                      <a:endParaRPr lang="it-IT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000" dirty="0"/>
                        <a:t>-</a:t>
                      </a:r>
                      <a:r>
                        <a:rPr lang="it-IT" sz="1200" dirty="0"/>
                        <a:t>Partecipazione a 2 webinar di lancio;</a:t>
                      </a:r>
                    </a:p>
                    <a:p>
                      <a:r>
                        <a:rPr lang="it-IT" sz="1200" dirty="0"/>
                        <a:t>-Coinvolgimento di 12 comuni diversi da quelli che partecipano allo sportello;</a:t>
                      </a:r>
                    </a:p>
                    <a:p>
                      <a:r>
                        <a:rPr lang="it-IT" sz="1200" dirty="0"/>
                        <a:t>-Partecipazione alla attività formativa diretta agli gestori dello sportello e organizzata da ANCI Sardegna;</a:t>
                      </a:r>
                    </a:p>
                    <a:p>
                      <a:r>
                        <a:rPr lang="it-IT" sz="1200" dirty="0"/>
                        <a:t>-Partecipazione  ai percorsi educativi e formativi con un Istituto scolastico o un Ente locale organizzati da ANCI Sardegna;</a:t>
                      </a:r>
                    </a:p>
                    <a:p>
                      <a:r>
                        <a:rPr lang="it-IT" sz="1200" dirty="0"/>
                        <a:t>-Supporto per l'individuazione  dei giovani neodiplomati che parteciperanno alle esperienze ERASMUS+;</a:t>
                      </a:r>
                    </a:p>
                    <a:p>
                      <a:r>
                        <a:rPr lang="it-IT" sz="1200" dirty="0"/>
                        <a:t>-Supporto per organizzazione e realizzazione da parte di ANCI Sardegna di attività di training per politiche di sviluppo rurale per amministratori pubblici;</a:t>
                      </a:r>
                    </a:p>
                    <a:p>
                      <a:r>
                        <a:rPr lang="it-IT" sz="1200" dirty="0"/>
                        <a:t>-Supporto per la diffusione di materiale divulgativo quali brochure, manuali, manifesti etc-organizzazione e realizzazione con supporto di  ANCI Sardegna e di un webinar tematico;</a:t>
                      </a:r>
                    </a:p>
                    <a:p>
                      <a:r>
                        <a:rPr lang="it-IT" sz="1200" dirty="0"/>
                        <a:t>-Scouting ed elencazione dei prodotti tipici/mestieri/saperi presenti nel territorio di sportello;</a:t>
                      </a:r>
                    </a:p>
                    <a:p>
                      <a:r>
                        <a:rPr lang="it-IT" sz="1200" dirty="0"/>
                        <a:t>-La declinazione in chiave innovativa dei prodotti e dei mestieri tradizionali e dei mestieri/competenze/saperi;</a:t>
                      </a:r>
                    </a:p>
                    <a:p>
                      <a:r>
                        <a:rPr lang="it-IT" sz="1200" dirty="0"/>
                        <a:t>-Presenza fisica e reperibilità dimostrata con schede giornaliere di presenza presso gli sportelli da parte dell'addetto; secondo quanto previsto negli accordi</a:t>
                      </a:r>
                    </a:p>
                    <a:p>
                      <a:r>
                        <a:rPr lang="it-IT" sz="1200" dirty="0"/>
                        <a:t>-Supporto alla organizzazione di iniziative ed eventi promosse da ANCI Sardegna relative alle comunità del cibo, allo sviluppo rurale;</a:t>
                      </a:r>
                    </a:p>
                    <a:p>
                      <a:r>
                        <a:rPr lang="it-IT" sz="1200" dirty="0"/>
                        <a:t>-Supporto informativo costante sui bandi UE, su bandi Regionali e su opportunità di sviluppo delle imprese;</a:t>
                      </a:r>
                    </a:p>
                    <a:p>
                      <a:r>
                        <a:rPr lang="it-IT" sz="1200" dirty="0"/>
                        <a:t>-Attività di informazione sulla strategia Farm To </a:t>
                      </a:r>
                      <a:r>
                        <a:rPr lang="it-IT" sz="1200" dirty="0" err="1"/>
                        <a:t>Fork</a:t>
                      </a:r>
                      <a:r>
                        <a:rPr lang="it-IT" sz="1200" dirty="0"/>
                        <a:t>, sul New Green Deal, sul Piano di Sviluppo Rurale, sulla agricoltura biologica e agricoltura rigenerativa;</a:t>
                      </a:r>
                    </a:p>
                    <a:p>
                      <a:r>
                        <a:rPr lang="it-IT" sz="1200" dirty="0"/>
                        <a:t>-Promuovere iniziative di informazione e incontri per l'educazione alimentazione rivolto a scuole e alla popolazione in generale e pubblicazione di  link a documenti informativi presenti in rete sull'educazione alimentare;</a:t>
                      </a:r>
                    </a:p>
                    <a:p>
                      <a:r>
                        <a:rPr lang="it-IT" sz="1200" dirty="0"/>
                        <a:t>-Elaborare e pubblicare materiale informativo sull'educazione alimentare e ricercare un contatto diretto con scuole e con popolazione in generale;</a:t>
                      </a:r>
                    </a:p>
                    <a:p>
                      <a:r>
                        <a:rPr lang="it-IT" sz="1200" dirty="0"/>
                        <a:t>-Attività di informazione sulla dieta mediterranea rivolta in particolare alla adolescenza e all'infanzia e ai soggetti fragili;</a:t>
                      </a:r>
                    </a:p>
                    <a:p>
                      <a:r>
                        <a:rPr lang="it-IT" sz="1200" dirty="0"/>
                        <a:t>-Capitalizzazione di progetti, casi di studio, iniziative intraprese in altre regioni o da parte di altri soggetti in materia di dieta mediterranea.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0337351"/>
                  </a:ext>
                </a:extLst>
              </a:tr>
            </a:tbl>
          </a:graphicData>
        </a:graphic>
      </p:graphicFrame>
      <p:pic>
        <p:nvPicPr>
          <p:cNvPr id="6" name="Immagine 5">
            <a:extLst>
              <a:ext uri="{FF2B5EF4-FFF2-40B4-BE49-F238E27FC236}">
                <a16:creationId xmlns:a16="http://schemas.microsoft.com/office/drawing/2014/main" id="{371E6B48-15F3-BA27-D666-F3FB3E21CE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14" y="90653"/>
            <a:ext cx="2048607" cy="1509500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AFBE43E1-A071-CA59-0B49-35A2EC46B0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600" y="12409"/>
            <a:ext cx="1066800" cy="1561963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25A4248E-E6CF-39A6-0CFE-FD8A1F8A2EB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8083" y="-21301"/>
            <a:ext cx="2963917" cy="1595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3722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>
            <a:extLst>
              <a:ext uri="{FF2B5EF4-FFF2-40B4-BE49-F238E27FC236}">
                <a16:creationId xmlns:a16="http://schemas.microsoft.com/office/drawing/2014/main" id="{371E6B48-15F3-BA27-D666-F3FB3E21CE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366" y="43051"/>
            <a:ext cx="2048607" cy="1509500"/>
          </a:xfrm>
          <a:prstGeom prst="rect">
            <a:avLst/>
          </a:prstGeom>
        </p:spPr>
      </p:pic>
      <p:graphicFrame>
        <p:nvGraphicFramePr>
          <p:cNvPr id="2" name="Tabella 6">
            <a:extLst>
              <a:ext uri="{FF2B5EF4-FFF2-40B4-BE49-F238E27FC236}">
                <a16:creationId xmlns:a16="http://schemas.microsoft.com/office/drawing/2014/main" id="{E782830B-57AC-DA7B-2DC2-A643B6BB01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6087527"/>
              </p:ext>
            </p:extLst>
          </p:nvPr>
        </p:nvGraphicFramePr>
        <p:xfrm>
          <a:off x="1" y="1544381"/>
          <a:ext cx="12192000" cy="5270567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1093075">
                  <a:extLst>
                    <a:ext uri="{9D8B030D-6E8A-4147-A177-3AD203B41FA5}">
                      <a16:colId xmlns:a16="http://schemas.microsoft.com/office/drawing/2014/main" val="3297985639"/>
                    </a:ext>
                  </a:extLst>
                </a:gridCol>
                <a:gridCol w="1208690">
                  <a:extLst>
                    <a:ext uri="{9D8B030D-6E8A-4147-A177-3AD203B41FA5}">
                      <a16:colId xmlns:a16="http://schemas.microsoft.com/office/drawing/2014/main" val="2828432445"/>
                    </a:ext>
                  </a:extLst>
                </a:gridCol>
                <a:gridCol w="2028496">
                  <a:extLst>
                    <a:ext uri="{9D8B030D-6E8A-4147-A177-3AD203B41FA5}">
                      <a16:colId xmlns:a16="http://schemas.microsoft.com/office/drawing/2014/main" val="2848974537"/>
                    </a:ext>
                  </a:extLst>
                </a:gridCol>
                <a:gridCol w="7861739">
                  <a:extLst>
                    <a:ext uri="{9D8B030D-6E8A-4147-A177-3AD203B41FA5}">
                      <a16:colId xmlns:a16="http://schemas.microsoft.com/office/drawing/2014/main" val="2655743655"/>
                    </a:ext>
                  </a:extLst>
                </a:gridCol>
              </a:tblGrid>
              <a:tr h="280345">
                <a:tc>
                  <a:txBody>
                    <a:bodyPr/>
                    <a:lstStyle/>
                    <a:p>
                      <a:r>
                        <a:rPr lang="it-IT" sz="1100" dirty="0"/>
                        <a:t>SPORTELLO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/>
                        <a:t>COMUNI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/>
                        <a:t>MACROAREE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/>
                        <a:t>ATTIVITA’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3140327"/>
                  </a:ext>
                </a:extLst>
              </a:tr>
              <a:tr h="4990222"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UNIONE DEI COMUNI NURAGHE DI MONTE IDDA E FANARIS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Decimoputzu, Villaspeciosa, Vallermosa, </a:t>
                      </a:r>
                    </a:p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Siliqua, </a:t>
                      </a:r>
                    </a:p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Uta.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·  Il ruolo dell’impresa per la salvaguardia della dieta mediterranea per i prodotti a km0 e filiera corta;</a:t>
                      </a:r>
                    </a:p>
                    <a:p>
                      <a:pPr algn="l" fontAlgn="b"/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·   Le identità territoriali, i prodotti tipici, i saperi antichi e i mestieri di un tempo;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·   Educare al cibo come strumento di alimentazione e di ricchezza culturale;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·   Dalla terra alla tavola: opportunità di sviluppo rurale per cittadini e imprese.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algn="l" fontAlgn="b"/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algn="l" fontAlgn="b"/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algn="l" fontAlgn="b"/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Partecipazione a 2 webinar di lancio; 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Coinvolgimento di 12 comuni diversi da quelli che partecipano allo sportello;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partecipazione alla attività formativa diretta agli gestori dello sportello e organizzata da ANCI Sardegna;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partecipazione  ai percorsi educativi e formativi con un Istituto scolastico o un Ente locale organizzati da ANCI Sardegna;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supporto per l'individuazione  dei giovani neodiplomati che parteciperanno alle esperienze ERASMUS+;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supporto per organizzazione e realizzazione da parte di ANCI Sardegna di attività di training per politiche di sviluppo rurale per amministratori pubblici;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supporto per la diffusione di materiale divulgativo quali brochure, manuali, manifesti </a:t>
                      </a:r>
                      <a:r>
                        <a:rPr lang="it-IT" sz="1200" b="0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etc</a:t>
                      </a: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organizzazione e realizzazione con supporto di  ANCI Sardegna di un webinar tematico su una delle tematiche proprie dello sportello;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Attività informativa sulle opportunità per le imprese agricole nella organizzazione di filiere corte alimentari;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Attività di informazione sugli effetti della dieta mediterranea;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Organizzazione di incontri e animazione presso le imprese agricole ed alimentari del territorio;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Coordinamento con organismi Enti ed associazioni che operano sul territorio a supporto delle imprese agricole;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Presenza fisica e reperibilità dimostrata con schede giornaliere di presenza presso gli sportelli da parte dell'addetto secondo quanto previsto negli accordi;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Scouting ed elencazione dei prodotti tipici presenti nel territorio di sportello, delle competenze/saperi/mestieri tradizionali;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La declinazione in chiave innovativa dei prodotti e dei mestieri tradizionali e dei mestieri/competenze/saperi;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Attività di informazione sulla strategia Farm To </a:t>
                      </a:r>
                      <a:r>
                        <a:rPr lang="it-IT" sz="1200" b="0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Fork</a:t>
                      </a: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, sul New green deal, sul Piano di Sviluppo Rurale, sulla agricoltura biologica e agricoltura rigenerativa.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530337351"/>
                  </a:ext>
                </a:extLst>
              </a:tr>
            </a:tbl>
          </a:graphicData>
        </a:graphic>
      </p:graphicFrame>
      <p:pic>
        <p:nvPicPr>
          <p:cNvPr id="9" name="Immagine 8">
            <a:extLst>
              <a:ext uri="{FF2B5EF4-FFF2-40B4-BE49-F238E27FC236}">
                <a16:creationId xmlns:a16="http://schemas.microsoft.com/office/drawing/2014/main" id="{AFBE43E1-A071-CA59-0B49-35A2EC46B0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4372" y="12409"/>
            <a:ext cx="1023257" cy="1498209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25A4248E-E6CF-39A6-0CFE-FD8A1F8A2E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4371" y="8001"/>
            <a:ext cx="2797629" cy="1506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5617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>
            <a:extLst>
              <a:ext uri="{FF2B5EF4-FFF2-40B4-BE49-F238E27FC236}">
                <a16:creationId xmlns:a16="http://schemas.microsoft.com/office/drawing/2014/main" id="{371E6B48-15F3-BA27-D666-F3FB3E21CE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366" y="43051"/>
            <a:ext cx="2048607" cy="1509500"/>
          </a:xfrm>
          <a:prstGeom prst="rect">
            <a:avLst/>
          </a:prstGeom>
        </p:spPr>
      </p:pic>
      <p:graphicFrame>
        <p:nvGraphicFramePr>
          <p:cNvPr id="2" name="Tabella 6">
            <a:extLst>
              <a:ext uri="{FF2B5EF4-FFF2-40B4-BE49-F238E27FC236}">
                <a16:creationId xmlns:a16="http://schemas.microsoft.com/office/drawing/2014/main" id="{FF5F6584-C2B1-0C0B-15F2-A994140531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4766900"/>
              </p:ext>
            </p:extLst>
          </p:nvPr>
        </p:nvGraphicFramePr>
        <p:xfrm>
          <a:off x="118752" y="1578807"/>
          <a:ext cx="12073247" cy="5404485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1046610">
                  <a:extLst>
                    <a:ext uri="{9D8B030D-6E8A-4147-A177-3AD203B41FA5}">
                      <a16:colId xmlns:a16="http://schemas.microsoft.com/office/drawing/2014/main" val="3297985639"/>
                    </a:ext>
                  </a:extLst>
                </a:gridCol>
                <a:gridCol w="1081888">
                  <a:extLst>
                    <a:ext uri="{9D8B030D-6E8A-4147-A177-3AD203B41FA5}">
                      <a16:colId xmlns:a16="http://schemas.microsoft.com/office/drawing/2014/main" val="2828432445"/>
                    </a:ext>
                  </a:extLst>
                </a:gridCol>
                <a:gridCol w="1705150">
                  <a:extLst>
                    <a:ext uri="{9D8B030D-6E8A-4147-A177-3AD203B41FA5}">
                      <a16:colId xmlns:a16="http://schemas.microsoft.com/office/drawing/2014/main" val="2848974537"/>
                    </a:ext>
                  </a:extLst>
                </a:gridCol>
                <a:gridCol w="8239599">
                  <a:extLst>
                    <a:ext uri="{9D8B030D-6E8A-4147-A177-3AD203B41FA5}">
                      <a16:colId xmlns:a16="http://schemas.microsoft.com/office/drawing/2014/main" val="2655743655"/>
                    </a:ext>
                  </a:extLst>
                </a:gridCol>
              </a:tblGrid>
              <a:tr h="267960">
                <a:tc>
                  <a:txBody>
                    <a:bodyPr/>
                    <a:lstStyle/>
                    <a:p>
                      <a:r>
                        <a:rPr lang="it-IT" sz="1100" dirty="0"/>
                        <a:t>SPORTELLO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/>
                        <a:t>COMUNI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/>
                        <a:t>MACROAREE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/>
                        <a:t>OUTPUT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3140327"/>
                  </a:ext>
                </a:extLst>
              </a:tr>
              <a:tr h="5011234"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UNIONE DEI COMUNI NURAGHE DI MONTE IDDA E FANARIS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Decimoputzu, Villaspeciosa, Vallermosa, Siliqua, </a:t>
                      </a:r>
                    </a:p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Uta.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·   Il ruolo dell’impresa per la salvaguardia della dieta mediterranea per i prodotti a km0 e filiera corta;</a:t>
                      </a:r>
                    </a:p>
                    <a:p>
                      <a:pPr algn="l" fontAlgn="b"/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·   Le identità territoriali, i prodotti tipici, i saperi antichi e i mestieri di un tempo;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·   Educare al cibo come strumento di alimentazione e di ricchezza culturale;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·   Dalla terra alla tavola: opportunità di sviluppo rurale per cittadini e imprese.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algn="l" fontAlgn="b"/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algn="l" fontAlgn="b"/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algn="l" fontAlgn="b"/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Vademecum sullo sviluppo rurale e sulle opportunità fornire dall'UE, dal Governo Nazionale  e dalla Regione in materia di produzione in filiera corta , pubblicato in line in IT e in EN sui siti web degli enti coinvolti e di ANCI Sardegna;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Incontri con le imprese Incontri con le imprese;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incontri con Enti e associazioni operanti sul territorio;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Schede giornaliere con elenco ed estremi (nome, cognome, luogo di residenza e indirizzo email) dei soggetti che hanno interagito con gli sportelli e che hanno usufruito dei servizi;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- Servizio di informazione aggiornato settimanalmente on line su opportunità di partecipazione una bandi UE o regionali per imprese e privati;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Piccolo vademecum con elenco, descrizione ,localizzazione, storia dei prodotti tipici, dei mestieri/competenze/saperi presenti nel territorio, redatto in italiano e in inglese e caricato on line sul sito degli enti partecipanti allo sportello e sul sito di ANCI Sardegna;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Report sulle possibili innovazioni di sistema possono apportare ai mestieri, i prodotti i saperi tradizionali in modo da rendere più attrattiva ed economicamente sostenibile la loro gestione, in italiano e in inglese, caricato on line  sul sito degli enti partecipanti allo sportello e sul sito di ANCI Sardegna;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Vademecum sullo sviluppo rurale e sulle opportunità fornire dall'UE, dal Governo Nazionale  e dalla Regione in materia di produzione in filiera corta , pubblicato in line in IT e in EN sui siti web degli enti coinvolti e di ANCI Sardegna;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Incontri con le imprese.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530337351"/>
                  </a:ext>
                </a:extLst>
              </a:tr>
            </a:tbl>
          </a:graphicData>
        </a:graphic>
      </p:graphicFrame>
      <p:pic>
        <p:nvPicPr>
          <p:cNvPr id="9" name="Immagine 8">
            <a:extLst>
              <a:ext uri="{FF2B5EF4-FFF2-40B4-BE49-F238E27FC236}">
                <a16:creationId xmlns:a16="http://schemas.microsoft.com/office/drawing/2014/main" id="{AFBE43E1-A071-CA59-0B49-35A2EC46B0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0052" y="12410"/>
            <a:ext cx="1051897" cy="1540142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25A4248E-E6CF-39A6-0CFE-FD8A1F8A2E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8615" y="-21300"/>
            <a:ext cx="2923385" cy="1573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911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>
            <a:extLst>
              <a:ext uri="{FF2B5EF4-FFF2-40B4-BE49-F238E27FC236}">
                <a16:creationId xmlns:a16="http://schemas.microsoft.com/office/drawing/2014/main" id="{371E6B48-15F3-BA27-D666-F3FB3E21CE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366" y="43051"/>
            <a:ext cx="2048607" cy="1509500"/>
          </a:xfrm>
          <a:prstGeom prst="rect">
            <a:avLst/>
          </a:prstGeom>
        </p:spPr>
      </p:pic>
      <p:graphicFrame>
        <p:nvGraphicFramePr>
          <p:cNvPr id="2" name="Tabella 6">
            <a:extLst>
              <a:ext uri="{FF2B5EF4-FFF2-40B4-BE49-F238E27FC236}">
                <a16:creationId xmlns:a16="http://schemas.microsoft.com/office/drawing/2014/main" id="{BE72580F-1CAC-B4CE-459C-E1F975F11B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0142230"/>
              </p:ext>
            </p:extLst>
          </p:nvPr>
        </p:nvGraphicFramePr>
        <p:xfrm>
          <a:off x="139848" y="1608083"/>
          <a:ext cx="12052151" cy="5249918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1320817">
                  <a:extLst>
                    <a:ext uri="{9D8B030D-6E8A-4147-A177-3AD203B41FA5}">
                      <a16:colId xmlns:a16="http://schemas.microsoft.com/office/drawing/2014/main" val="3297985639"/>
                    </a:ext>
                  </a:extLst>
                </a:gridCol>
                <a:gridCol w="1282535">
                  <a:extLst>
                    <a:ext uri="{9D8B030D-6E8A-4147-A177-3AD203B41FA5}">
                      <a16:colId xmlns:a16="http://schemas.microsoft.com/office/drawing/2014/main" val="2828432445"/>
                    </a:ext>
                  </a:extLst>
                </a:gridCol>
                <a:gridCol w="2807248">
                  <a:extLst>
                    <a:ext uri="{9D8B030D-6E8A-4147-A177-3AD203B41FA5}">
                      <a16:colId xmlns:a16="http://schemas.microsoft.com/office/drawing/2014/main" val="2848974537"/>
                    </a:ext>
                  </a:extLst>
                </a:gridCol>
                <a:gridCol w="6641551">
                  <a:extLst>
                    <a:ext uri="{9D8B030D-6E8A-4147-A177-3AD203B41FA5}">
                      <a16:colId xmlns:a16="http://schemas.microsoft.com/office/drawing/2014/main" val="2655743655"/>
                    </a:ext>
                  </a:extLst>
                </a:gridCol>
              </a:tblGrid>
              <a:tr h="308190">
                <a:tc>
                  <a:txBody>
                    <a:bodyPr/>
                    <a:lstStyle/>
                    <a:p>
                      <a:r>
                        <a:rPr lang="it-IT" sz="1100" dirty="0"/>
                        <a:t>SPORTELLO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/>
                        <a:t>COMUNI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/>
                        <a:t>MACROAREE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/>
                        <a:t>INDICATORI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3140327"/>
                  </a:ext>
                </a:extLst>
              </a:tr>
              <a:tr h="4941728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UNIONE DEI COMUNI NURAGHE DI MONTE IDDA E FANARIS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Decimoputzu, Villaspeciosa, Vallermosa, Siliqua,</a:t>
                      </a:r>
                    </a:p>
                    <a:p>
                      <a:pPr algn="l" fontAlgn="b"/>
                      <a:r>
                        <a:rPr lang="it-IT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Uta.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·</a:t>
                      </a:r>
                      <a:r>
                        <a:rPr lang="it-IT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   Il ruolo dell’impresa per la salvaguardia della dieta mediterranea per i prodotti a km0 e filiera corta;</a:t>
                      </a:r>
                    </a:p>
                    <a:p>
                      <a:pPr algn="l" fontAlgn="b"/>
                      <a:endParaRPr lang="it-IT" sz="14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·   Le identità territoriali, i prodotti tipici, i saperi antichi e i mestieri di un tempo;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4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·   Educare al cibo come strumento di alimentazione e di ricchezza culturale;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4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·   Dalla terra alla tavola: opportunità di sviluppo rurale per cittadini e imprese.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algn="l" fontAlgn="b"/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algn="l" fontAlgn="b"/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algn="l" fontAlgn="b"/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Numero di vademecum prodotti;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endParaRPr lang="it-IT" sz="14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Numero di report prodotti;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endParaRPr lang="it-IT" sz="14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Numero di consultazioni on line e di pdf scaricati per ogni prodotto;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endParaRPr lang="it-IT" sz="14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Numero di persone che ha avuto accesso agli sportelli/che hanno chiesto informazioni/che hanno usufruito dei servizi.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530337351"/>
                  </a:ext>
                </a:extLst>
              </a:tr>
            </a:tbl>
          </a:graphicData>
        </a:graphic>
      </p:graphicFrame>
      <p:pic>
        <p:nvPicPr>
          <p:cNvPr id="9" name="Immagine 8">
            <a:extLst>
              <a:ext uri="{FF2B5EF4-FFF2-40B4-BE49-F238E27FC236}">
                <a16:creationId xmlns:a16="http://schemas.microsoft.com/office/drawing/2014/main" id="{AFBE43E1-A071-CA59-0B49-35A2EC46B0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600" y="12409"/>
            <a:ext cx="1066800" cy="1561963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25A4248E-E6CF-39A6-0CFE-FD8A1F8A2E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8083" y="-21301"/>
            <a:ext cx="2963917" cy="1595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4373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>
            <a:extLst>
              <a:ext uri="{FF2B5EF4-FFF2-40B4-BE49-F238E27FC236}">
                <a16:creationId xmlns:a16="http://schemas.microsoft.com/office/drawing/2014/main" id="{371E6B48-15F3-BA27-D666-F3FB3E21CE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366" y="43051"/>
            <a:ext cx="2048607" cy="1509500"/>
          </a:xfrm>
          <a:prstGeom prst="rect">
            <a:avLst/>
          </a:prstGeom>
        </p:spPr>
      </p:pic>
      <p:graphicFrame>
        <p:nvGraphicFramePr>
          <p:cNvPr id="2" name="Tabella 6">
            <a:extLst>
              <a:ext uri="{FF2B5EF4-FFF2-40B4-BE49-F238E27FC236}">
                <a16:creationId xmlns:a16="http://schemas.microsoft.com/office/drawing/2014/main" id="{93548463-B444-147B-A3F0-A0617317BB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1610758"/>
              </p:ext>
            </p:extLst>
          </p:nvPr>
        </p:nvGraphicFramePr>
        <p:xfrm>
          <a:off x="0" y="1608085"/>
          <a:ext cx="12192000" cy="5437966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1011788">
                  <a:extLst>
                    <a:ext uri="{9D8B030D-6E8A-4147-A177-3AD203B41FA5}">
                      <a16:colId xmlns:a16="http://schemas.microsoft.com/office/drawing/2014/main" val="3297985639"/>
                    </a:ext>
                  </a:extLst>
                </a:gridCol>
                <a:gridCol w="1042480">
                  <a:extLst>
                    <a:ext uri="{9D8B030D-6E8A-4147-A177-3AD203B41FA5}">
                      <a16:colId xmlns:a16="http://schemas.microsoft.com/office/drawing/2014/main" val="2828432445"/>
                    </a:ext>
                  </a:extLst>
                </a:gridCol>
                <a:gridCol w="2369246">
                  <a:extLst>
                    <a:ext uri="{9D8B030D-6E8A-4147-A177-3AD203B41FA5}">
                      <a16:colId xmlns:a16="http://schemas.microsoft.com/office/drawing/2014/main" val="2848974537"/>
                    </a:ext>
                  </a:extLst>
                </a:gridCol>
                <a:gridCol w="7768486">
                  <a:extLst>
                    <a:ext uri="{9D8B030D-6E8A-4147-A177-3AD203B41FA5}">
                      <a16:colId xmlns:a16="http://schemas.microsoft.com/office/drawing/2014/main" val="2655743655"/>
                    </a:ext>
                  </a:extLst>
                </a:gridCol>
              </a:tblGrid>
              <a:tr h="307801">
                <a:tc>
                  <a:txBody>
                    <a:bodyPr/>
                    <a:lstStyle/>
                    <a:p>
                      <a:r>
                        <a:rPr lang="it-IT" sz="1100" dirty="0"/>
                        <a:t>SPORTELLO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/>
                        <a:t>COMUNI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/>
                        <a:t>MACROAREE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/>
                        <a:t>ATTIVITA’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3140327"/>
                  </a:ext>
                </a:extLst>
              </a:tr>
              <a:tr h="472780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SAMUGHEO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Samugheo, Busachi, Allai, Villaurbana, Simaxis, Solarussa, Zerfaliu, Asuni, Senis, Usellus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·   Le identità territoriali, i prodotti tipici, i saperi antichi e i mestieri di un tempo;</a:t>
                      </a:r>
                    </a:p>
                    <a:p>
                      <a:pPr algn="l" fontAlgn="b"/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·   Dalla terra alla tavola: opportunità di sviluppo rurale per cittadini e imprese;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·   Il ruolo dell’impresa per la salvaguardia della dieta mediterranea per i prodotti a km0 e filiera corta;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Il valore della dieta mediterranea come elemento nutrizionale nell’evoluzione dell’infanzia e dell’adolescenza e come strumento di prevenzione delle patologie croniche negli adulti e negli anziani.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algn="l" fontAlgn="b"/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algn="l" fontAlgn="b"/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algn="l" fontAlgn="b"/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Partecipazione a 2 webinar di lancio;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Coinvolgimento di 12 comuni diversi da quelli che partecipano allo sportello;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partecipazione alla attività formativa diretta agli gestori dello sportello e organizzata da ANCI Sardegna;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partecipazione  ai percorsi educativi e formativi con un Istituto scolastico o un Ente locale organizzati da ANCI Sardegna;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supporto per l'individuazione  dei giovani neodiplomati che parteciperanno alle esperienze ERASMUS+;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supporto per organizzazione e realizzazione da parte di ANCI Sardegna di attività di training per politiche di sviluppo rurale per amministratori pubblici;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supporto per la diffusione di materiale divulgativo quali brochure, manuali, manifesti </a:t>
                      </a:r>
                      <a:r>
                        <a:rPr lang="it-IT" sz="1200" b="0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etc</a:t>
                      </a: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organizzazione e realizzazione con supporto di  ANCI Sardegna di un webinar tematico su una delle tematiche proprie dello sportello;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Scouting ed elencazione dei prodotti tipici presenti nel territorio di sportello, delle competenze/saperi/mestieri tradizionali;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La declinazione in chiave innovativa dei prodotti e dei mestieri tradizionali e dei mestieri/competenze/saperi Attività di informazione sulla strategia Farm To </a:t>
                      </a:r>
                      <a:r>
                        <a:rPr lang="it-IT" sz="1200" b="0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Fork</a:t>
                      </a: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, sul New green deal, sul Piano di Sviluppo Rurale, sulla agricoltura biologica e agricoltura rigenerativa;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Attività informativa sulle opportunità per le imprese agricole nella organizzazione di filiere corte alimentari Attività di informazione sugli effetti della dieta mediterranea;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Organizzazione di incontri e animazione presso le imprese agricole ed alimentari del territorio;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Coordinamento con organismi Enti ed associazioni che operano sul territorio a supporto delle imprese agricole;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Attività di informazione sulla dieta mediterranea rivolta in particolare alla adolescenza e all'infanzia e ai soggetti fragili;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Capitalizzazione di progetti, casi di studio, iniziative intraprese in altre regioni o da parte di altri soggetti in materia di dieta mediterranea.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530337351"/>
                  </a:ext>
                </a:extLst>
              </a:tr>
            </a:tbl>
          </a:graphicData>
        </a:graphic>
      </p:graphicFrame>
      <p:pic>
        <p:nvPicPr>
          <p:cNvPr id="9" name="Immagine 8">
            <a:extLst>
              <a:ext uri="{FF2B5EF4-FFF2-40B4-BE49-F238E27FC236}">
                <a16:creationId xmlns:a16="http://schemas.microsoft.com/office/drawing/2014/main" id="{AFBE43E1-A071-CA59-0B49-35A2EC46B0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600" y="12409"/>
            <a:ext cx="1066800" cy="1561963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25A4248E-E6CF-39A6-0CFE-FD8A1F8A2E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8083" y="-21301"/>
            <a:ext cx="2963917" cy="1595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7918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>
            <a:extLst>
              <a:ext uri="{FF2B5EF4-FFF2-40B4-BE49-F238E27FC236}">
                <a16:creationId xmlns:a16="http://schemas.microsoft.com/office/drawing/2014/main" id="{371E6B48-15F3-BA27-D666-F3FB3E21CE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366" y="43051"/>
            <a:ext cx="2048607" cy="1509500"/>
          </a:xfrm>
          <a:prstGeom prst="rect">
            <a:avLst/>
          </a:prstGeom>
        </p:spPr>
      </p:pic>
      <p:graphicFrame>
        <p:nvGraphicFramePr>
          <p:cNvPr id="2" name="Tabella 6">
            <a:extLst>
              <a:ext uri="{FF2B5EF4-FFF2-40B4-BE49-F238E27FC236}">
                <a16:creationId xmlns:a16="http://schemas.microsoft.com/office/drawing/2014/main" id="{843C5689-A95E-889A-E2E5-887C84966D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4983561"/>
              </p:ext>
            </p:extLst>
          </p:nvPr>
        </p:nvGraphicFramePr>
        <p:xfrm>
          <a:off x="0" y="1552551"/>
          <a:ext cx="12192000" cy="5587365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1112269">
                  <a:extLst>
                    <a:ext uri="{9D8B030D-6E8A-4147-A177-3AD203B41FA5}">
                      <a16:colId xmlns:a16="http://schemas.microsoft.com/office/drawing/2014/main" val="3297985639"/>
                    </a:ext>
                  </a:extLst>
                </a:gridCol>
                <a:gridCol w="1063143">
                  <a:extLst>
                    <a:ext uri="{9D8B030D-6E8A-4147-A177-3AD203B41FA5}">
                      <a16:colId xmlns:a16="http://schemas.microsoft.com/office/drawing/2014/main" val="2828432445"/>
                    </a:ext>
                  </a:extLst>
                </a:gridCol>
                <a:gridCol w="2177521">
                  <a:extLst>
                    <a:ext uri="{9D8B030D-6E8A-4147-A177-3AD203B41FA5}">
                      <a16:colId xmlns:a16="http://schemas.microsoft.com/office/drawing/2014/main" val="2848974537"/>
                    </a:ext>
                  </a:extLst>
                </a:gridCol>
                <a:gridCol w="7839067">
                  <a:extLst>
                    <a:ext uri="{9D8B030D-6E8A-4147-A177-3AD203B41FA5}">
                      <a16:colId xmlns:a16="http://schemas.microsoft.com/office/drawing/2014/main" val="2655743655"/>
                    </a:ext>
                  </a:extLst>
                </a:gridCol>
              </a:tblGrid>
              <a:tr h="260479">
                <a:tc>
                  <a:txBody>
                    <a:bodyPr/>
                    <a:lstStyle/>
                    <a:p>
                      <a:r>
                        <a:rPr lang="it-IT" sz="1100" dirty="0"/>
                        <a:t>SPORTELLO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/>
                        <a:t>COMUNI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/>
                        <a:t>MACROAREE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/>
                        <a:t>OUTPUT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3140327"/>
                  </a:ext>
                </a:extLst>
              </a:tr>
              <a:tr h="504497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SAMUGHEO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Samugheo, Busachi, Allai, Villaurbana, Simaxis, Solarussa, Zerfaliu, Asuni, Senis, Usellus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·   Le identità territoriali, i prodotti tipici, i saperi antichi e i mestieri di un tempo;</a:t>
                      </a:r>
                    </a:p>
                    <a:p>
                      <a:pPr algn="l" fontAlgn="b"/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·   Dalla terra alla tavola: opportunità di sviluppo rurale per cittadini e imprese;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·   Il ruolo dell’impresa per la salvaguardia della dieta mediterranea per i prodotti a km0 e filiera corta;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Il valore della dieta mediterranea come elemento nutrizionale nell’evoluzione dell’infanzia e dell’adolescenza e come strumento di prevenzione delle patologie croniche negli adulti e negli anziani.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algn="l" fontAlgn="b"/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algn="l" fontAlgn="b"/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algn="l" fontAlgn="b"/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Verbali di presenza ai webinar;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verbale/foglio di presenza alla attività formativa per i gestori di sportello;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Report trimestrali e report finale annuale con resoconto della attività di coinvolgimento di 12 comuni diversi da quelli che partecipano allo sportello;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n. 2 accordi sottoscritti con almeno 2 imprese e/o associazioni di categoria territoriali;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un webinar tematico su una delle tematiche proprie dello sportello;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Report trimestrale e annuale su tutte le attività svolte, redatto per singoli punti, con specifica delle attività svolte, dei prodotti ottenuti, degli indicatori raggiunti;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Piccolo vademecum con elenco, descrizione ,localizzazione, storia dei prodotti tipici, dei mestieri/competenze/saperi presenti nel territorio, redatto in italiano e in inglese e caricato on line sul sito degli enti partecipanti allo sportello e sul sito di ANCI Sardegna;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Report sulle possibili innovazioni di sistema possono apportare ai mestieri, i prodotti i saperi tradizionali in modo da rendere più attrattiva ed economicamente sostenibile la loro gestione, in italiano e in inglese, caricato on line  sul sito degli enti partecipanti allo sportello e sul sito di ANCI Sardegna;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Vademecum sullo sviluppo rurale e sulle opportunità fornire dall'UE, dal Governo Nazionale  e dalla Regione in materia di produzione in filiera corta , pubblicato in line in IT e in EN sui siti web degli enti coinvolti e di ANCI Sardegna;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Incontri con le imprese;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vademecum sulla dieta mediterranea alimentare anche con capitalizzazione di prodotti già presenti in rete: on line in IT e EN su siti web dei soggetti partecipanti allo sportello e sul sito di ANCI Sardegna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incontri con organizzazioni idi tutela prevenzione della salute territoriali.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530337351"/>
                  </a:ext>
                </a:extLst>
              </a:tr>
            </a:tbl>
          </a:graphicData>
        </a:graphic>
      </p:graphicFrame>
      <p:pic>
        <p:nvPicPr>
          <p:cNvPr id="9" name="Immagine 8">
            <a:extLst>
              <a:ext uri="{FF2B5EF4-FFF2-40B4-BE49-F238E27FC236}">
                <a16:creationId xmlns:a16="http://schemas.microsoft.com/office/drawing/2014/main" id="{AFBE43E1-A071-CA59-0B49-35A2EC46B0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8929" y="12410"/>
            <a:ext cx="1034143" cy="1514148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25A4248E-E6CF-39A6-0CFE-FD8A1F8A2E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7286" y="-21301"/>
            <a:ext cx="2884714" cy="1553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5985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>
            <a:extLst>
              <a:ext uri="{FF2B5EF4-FFF2-40B4-BE49-F238E27FC236}">
                <a16:creationId xmlns:a16="http://schemas.microsoft.com/office/drawing/2014/main" id="{371E6B48-15F3-BA27-D666-F3FB3E21CE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366" y="43051"/>
            <a:ext cx="2048607" cy="1509500"/>
          </a:xfrm>
          <a:prstGeom prst="rect">
            <a:avLst/>
          </a:prstGeom>
        </p:spPr>
      </p:pic>
      <p:graphicFrame>
        <p:nvGraphicFramePr>
          <p:cNvPr id="2" name="Tabella 6">
            <a:extLst>
              <a:ext uri="{FF2B5EF4-FFF2-40B4-BE49-F238E27FC236}">
                <a16:creationId xmlns:a16="http://schemas.microsoft.com/office/drawing/2014/main" id="{F1BC32D9-62F2-A4B9-EDF6-8124D83E59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0428081"/>
              </p:ext>
            </p:extLst>
          </p:nvPr>
        </p:nvGraphicFramePr>
        <p:xfrm>
          <a:off x="114796" y="1608082"/>
          <a:ext cx="11947766" cy="5073465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1050125">
                  <a:extLst>
                    <a:ext uri="{9D8B030D-6E8A-4147-A177-3AD203B41FA5}">
                      <a16:colId xmlns:a16="http://schemas.microsoft.com/office/drawing/2014/main" val="3297985639"/>
                    </a:ext>
                  </a:extLst>
                </a:gridCol>
                <a:gridCol w="1189972">
                  <a:extLst>
                    <a:ext uri="{9D8B030D-6E8A-4147-A177-3AD203B41FA5}">
                      <a16:colId xmlns:a16="http://schemas.microsoft.com/office/drawing/2014/main" val="2828432445"/>
                    </a:ext>
                  </a:extLst>
                </a:gridCol>
                <a:gridCol w="4045907">
                  <a:extLst>
                    <a:ext uri="{9D8B030D-6E8A-4147-A177-3AD203B41FA5}">
                      <a16:colId xmlns:a16="http://schemas.microsoft.com/office/drawing/2014/main" val="2848974537"/>
                    </a:ext>
                  </a:extLst>
                </a:gridCol>
                <a:gridCol w="5661762">
                  <a:extLst>
                    <a:ext uri="{9D8B030D-6E8A-4147-A177-3AD203B41FA5}">
                      <a16:colId xmlns:a16="http://schemas.microsoft.com/office/drawing/2014/main" val="2655743655"/>
                    </a:ext>
                  </a:extLst>
                </a:gridCol>
              </a:tblGrid>
              <a:tr h="256620">
                <a:tc>
                  <a:txBody>
                    <a:bodyPr/>
                    <a:lstStyle/>
                    <a:p>
                      <a:r>
                        <a:rPr lang="it-IT" sz="1100" dirty="0"/>
                        <a:t>SPORTELLO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/>
                        <a:t>COMUNI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/>
                        <a:t>MACROAREE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/>
                        <a:t>INDICATORI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3140327"/>
                  </a:ext>
                </a:extLst>
              </a:tr>
              <a:tr h="4799145"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SAMUGHEO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Samugheo, </a:t>
                      </a:r>
                    </a:p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Busachi, </a:t>
                      </a:r>
                    </a:p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Allai, </a:t>
                      </a:r>
                    </a:p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Villaurbana, </a:t>
                      </a:r>
                    </a:p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Simaxis, </a:t>
                      </a:r>
                    </a:p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Solarussa, </a:t>
                      </a:r>
                    </a:p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Zerfaliu, </a:t>
                      </a:r>
                    </a:p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Asuni, </a:t>
                      </a:r>
                    </a:p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Senis, </a:t>
                      </a:r>
                    </a:p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Usellus.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·   Le identità territoriali, i prodotti tipici, i saperi antichi e i mestieri di un tempo;</a:t>
                      </a:r>
                    </a:p>
                    <a:p>
                      <a:pPr algn="l" fontAlgn="b"/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·   Dalla terra alla tavola: opportunità di sviluppo rurale per cittadini e imprese;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·   Il ruolo dell’impresa per la salvaguardia della dieta mediterranea per i prodotti a km0 e filiera corta;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Il valore della dieta mediterranea come elemento nutrizionale nell’evoluzione dell’infanzia e dell’adolescenza e come strumento di prevenzione delle patologie croniche negli adulti e negli anziani.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algn="l" fontAlgn="b"/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algn="l" fontAlgn="b"/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algn="l" fontAlgn="b"/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Numero di vademecum prodotti;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Numero di report prodotti;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Numero di consultazioni on line e di pdf scaricati per ogni prodotto;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Numero di persone che ha avuto accesso agli sportelli/che hanno chiesto informazioni/che hanno usufruito dei servizi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530337351"/>
                  </a:ext>
                </a:extLst>
              </a:tr>
            </a:tbl>
          </a:graphicData>
        </a:graphic>
      </p:graphicFrame>
      <p:pic>
        <p:nvPicPr>
          <p:cNvPr id="9" name="Immagine 8">
            <a:extLst>
              <a:ext uri="{FF2B5EF4-FFF2-40B4-BE49-F238E27FC236}">
                <a16:creationId xmlns:a16="http://schemas.microsoft.com/office/drawing/2014/main" id="{AFBE43E1-A071-CA59-0B49-35A2EC46B0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600" y="12409"/>
            <a:ext cx="1066800" cy="1561963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25A4248E-E6CF-39A6-0CFE-FD8A1F8A2E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8083" y="-21301"/>
            <a:ext cx="2963917" cy="1595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725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>
            <a:extLst>
              <a:ext uri="{FF2B5EF4-FFF2-40B4-BE49-F238E27FC236}">
                <a16:creationId xmlns:a16="http://schemas.microsoft.com/office/drawing/2014/main" id="{371E6B48-15F3-BA27-D666-F3FB3E21CE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366" y="43051"/>
            <a:ext cx="2048607" cy="1509500"/>
          </a:xfrm>
          <a:prstGeom prst="rect">
            <a:avLst/>
          </a:prstGeom>
        </p:spPr>
      </p:pic>
      <p:graphicFrame>
        <p:nvGraphicFramePr>
          <p:cNvPr id="2" name="Tabella 6">
            <a:extLst>
              <a:ext uri="{FF2B5EF4-FFF2-40B4-BE49-F238E27FC236}">
                <a16:creationId xmlns:a16="http://schemas.microsoft.com/office/drawing/2014/main" id="{B69D0B16-9E48-51CE-39CF-34CA5B581D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7694772"/>
              </p:ext>
            </p:extLst>
          </p:nvPr>
        </p:nvGraphicFramePr>
        <p:xfrm>
          <a:off x="139849" y="1608082"/>
          <a:ext cx="11960293" cy="5168345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949915">
                  <a:extLst>
                    <a:ext uri="{9D8B030D-6E8A-4147-A177-3AD203B41FA5}">
                      <a16:colId xmlns:a16="http://schemas.microsoft.com/office/drawing/2014/main" val="3297985639"/>
                    </a:ext>
                  </a:extLst>
                </a:gridCol>
                <a:gridCol w="876822">
                  <a:extLst>
                    <a:ext uri="{9D8B030D-6E8A-4147-A177-3AD203B41FA5}">
                      <a16:colId xmlns:a16="http://schemas.microsoft.com/office/drawing/2014/main" val="2828432445"/>
                    </a:ext>
                  </a:extLst>
                </a:gridCol>
                <a:gridCol w="1528176">
                  <a:extLst>
                    <a:ext uri="{9D8B030D-6E8A-4147-A177-3AD203B41FA5}">
                      <a16:colId xmlns:a16="http://schemas.microsoft.com/office/drawing/2014/main" val="2848974537"/>
                    </a:ext>
                  </a:extLst>
                </a:gridCol>
                <a:gridCol w="8605380">
                  <a:extLst>
                    <a:ext uri="{9D8B030D-6E8A-4147-A177-3AD203B41FA5}">
                      <a16:colId xmlns:a16="http://schemas.microsoft.com/office/drawing/2014/main" val="2655743655"/>
                    </a:ext>
                  </a:extLst>
                </a:gridCol>
              </a:tblGrid>
              <a:tr h="264453">
                <a:tc>
                  <a:txBody>
                    <a:bodyPr/>
                    <a:lstStyle/>
                    <a:p>
                      <a:r>
                        <a:rPr lang="it-IT" sz="1100" dirty="0"/>
                        <a:t>SPORTELLO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/>
                        <a:t>COMUNI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/>
                        <a:t>MACROAREEE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/>
                        <a:t>ATTIVITA’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3140327"/>
                  </a:ext>
                </a:extLst>
              </a:tr>
              <a:tr h="4894025"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ASS PAULILATINO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u="none" strike="noStrike">
                          <a:solidFill>
                            <a:srgbClr val="000000"/>
                          </a:solidFill>
                          <a:effectLst/>
                        </a:rPr>
                        <a:t>Paulilatino, Abbasanta, Norbello, Baluladu, Milis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·   Dalla terra alla tavola: opportunità di sviluppo rurale per cittadini e imprese;</a:t>
                      </a:r>
                    </a:p>
                    <a:p>
                      <a:pPr algn="l" fontAlgn="b"/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Il cibo come elemento strategico culturale per la definizione del paesaggio;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·   La valorizzazione di parchi e giardini storici identitari quale strumento per lo sviluppo e loro adattamento del prodotto;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·   Educare al cibo come strumento di alimentazione e di ricchezza culturale.</a:t>
                      </a:r>
                    </a:p>
                    <a:p>
                      <a:pPr algn="l" fontAlgn="b"/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Partecipazione a 2 webinar di lancio;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Coinvolgimento di 12 comuni diversi da quelli che partecipano allo sportello;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partecipazione alla attività formativa diretta agli gestori dello sportello e organizzata da ANCI Sardegna;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partecipazione  ai percorsi educativi e formativi con un Istituto scolastico o un Ente locale organizzati da ANCI Sardegna; supporto per l'individuazione  dei giovani neodiplomati che parteciperanno alle esperienze ERASMUS+;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supporto per organizzazione e realizzazione da parte di ANCI Sardegna di attività di training per politiche di sviluppo rurale per amministratori pubblici;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supporto per la diffusione di materiale divulgativo quali brochure, manuali, manifesti </a:t>
                      </a:r>
                      <a:r>
                        <a:rPr lang="it-IT" sz="1100" b="0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etc</a:t>
                      </a:r>
                      <a:r>
                        <a:rPr lang="it-IT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organizzazione e realizzazione con supporto di  ANCI Sardegna di un webinar tematico su una delle tematiche proprie dello sportello;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Presenza fisica e reperibilità dimostrata con schede giornaliere di presenza presso gli sportelli da parte dell'addetto secondo quanto previsto negli accordi;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Supporto alla organizzazione di iniziative ed eventi promosse da ANCI Sardegna relative agli sportelli, alle comunità del cibo, allo sviluppo rurale;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Supporto informativo costante, trasparente, agevole sui bandi UE, su bandi Regionali e su opportunità di sviluppo delle imprese;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Attività di informazione sulla strategia Farm To </a:t>
                      </a:r>
                      <a:r>
                        <a:rPr lang="it-IT" sz="1100" b="0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Fork</a:t>
                      </a:r>
                      <a:r>
                        <a:rPr lang="it-IT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, sul New green deal, sul Piano di Sviluppo Rurale, sulla agricoltura biologica e agricoltura rigenerativa;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Attività di informazione sulla salvaguardia degli elementi paesaggistici collegati alla produzione del cibo, e sulle innovazioni che possono rendere i territori rurali socialmente più connessi. Scouting sugli elementi paesaggistici presenti sul territorio;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Supporto informativo costante, trasparente, agevole sui bandi UE, su bandi Regionali e su opportunità di sviluppo delle imprese relative al paesaggio rurale e alla tutela di parchi e giardini storici;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Attività di  informazione sulla valorizzazione di parchi e giardini presenti sul territorio;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Scouting su parchi e giardini storici  presenti sul territorio;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Promuovere iniziative di informazione e incontri per l'educazione alimentazione rivolto a scuole e alla popolazione in generale;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Pubblicare link a documenti informativi presenti in rete sull'educazione alimentare;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Elaborare e pubblicare materiale informativo sull'educazione alimentare e ricercare un contatto diretto con scuole e con popolazione in generale.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530337351"/>
                  </a:ext>
                </a:extLst>
              </a:tr>
            </a:tbl>
          </a:graphicData>
        </a:graphic>
      </p:graphicFrame>
      <p:pic>
        <p:nvPicPr>
          <p:cNvPr id="9" name="Immagine 8">
            <a:extLst>
              <a:ext uri="{FF2B5EF4-FFF2-40B4-BE49-F238E27FC236}">
                <a16:creationId xmlns:a16="http://schemas.microsoft.com/office/drawing/2014/main" id="{AFBE43E1-A071-CA59-0B49-35A2EC46B0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600" y="12409"/>
            <a:ext cx="1066800" cy="1561963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25A4248E-E6CF-39A6-0CFE-FD8A1F8A2E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8083" y="-21301"/>
            <a:ext cx="2963917" cy="1595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8115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>
            <a:extLst>
              <a:ext uri="{FF2B5EF4-FFF2-40B4-BE49-F238E27FC236}">
                <a16:creationId xmlns:a16="http://schemas.microsoft.com/office/drawing/2014/main" id="{371E6B48-15F3-BA27-D666-F3FB3E21CE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366" y="43051"/>
            <a:ext cx="2048607" cy="1509500"/>
          </a:xfrm>
          <a:prstGeom prst="rect">
            <a:avLst/>
          </a:prstGeom>
        </p:spPr>
      </p:pic>
      <p:graphicFrame>
        <p:nvGraphicFramePr>
          <p:cNvPr id="2" name="Tabella 6">
            <a:extLst>
              <a:ext uri="{FF2B5EF4-FFF2-40B4-BE49-F238E27FC236}">
                <a16:creationId xmlns:a16="http://schemas.microsoft.com/office/drawing/2014/main" id="{5B8E4D70-C1BB-E001-1B0E-C7640B381D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6904154"/>
              </p:ext>
            </p:extLst>
          </p:nvPr>
        </p:nvGraphicFramePr>
        <p:xfrm>
          <a:off x="139848" y="1778696"/>
          <a:ext cx="12052151" cy="4935255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1250541">
                  <a:extLst>
                    <a:ext uri="{9D8B030D-6E8A-4147-A177-3AD203B41FA5}">
                      <a16:colId xmlns:a16="http://schemas.microsoft.com/office/drawing/2014/main" val="3297985639"/>
                    </a:ext>
                  </a:extLst>
                </a:gridCol>
                <a:gridCol w="1177447">
                  <a:extLst>
                    <a:ext uri="{9D8B030D-6E8A-4147-A177-3AD203B41FA5}">
                      <a16:colId xmlns:a16="http://schemas.microsoft.com/office/drawing/2014/main" val="2828432445"/>
                    </a:ext>
                  </a:extLst>
                </a:gridCol>
                <a:gridCol w="1553227">
                  <a:extLst>
                    <a:ext uri="{9D8B030D-6E8A-4147-A177-3AD203B41FA5}">
                      <a16:colId xmlns:a16="http://schemas.microsoft.com/office/drawing/2014/main" val="2848974537"/>
                    </a:ext>
                  </a:extLst>
                </a:gridCol>
                <a:gridCol w="8070936">
                  <a:extLst>
                    <a:ext uri="{9D8B030D-6E8A-4147-A177-3AD203B41FA5}">
                      <a16:colId xmlns:a16="http://schemas.microsoft.com/office/drawing/2014/main" val="2655743655"/>
                    </a:ext>
                  </a:extLst>
                </a:gridCol>
              </a:tblGrid>
              <a:tr h="314320">
                <a:tc>
                  <a:txBody>
                    <a:bodyPr/>
                    <a:lstStyle/>
                    <a:p>
                      <a:r>
                        <a:rPr lang="it-IT" sz="1100" dirty="0"/>
                        <a:t>SPORTELLO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/>
                        <a:t>COMUNI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/>
                        <a:t>MACROAREEE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/>
                        <a:t>OUTPUT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3140327"/>
                  </a:ext>
                </a:extLst>
              </a:tr>
              <a:tr h="4620935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ASS PAULILATINO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u="none" strike="noStrike">
                          <a:solidFill>
                            <a:srgbClr val="000000"/>
                          </a:solidFill>
                          <a:effectLst/>
                        </a:rPr>
                        <a:t>Paulilatino, Abbasanta, Norbello, Baluladu, Milis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·   Dalla terra alla tavola: opportunità di sviluppo rurale per cittadini e imprese;</a:t>
                      </a:r>
                    </a:p>
                    <a:p>
                      <a:pPr algn="l" fontAlgn="b"/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Il cibo come elemento strategico culturale per la definizione del paesaggio;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·   La valorizzazione di parchi e giardini storici identitari quale strumento per lo sviluppo e loro adattamento del prodotto;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·   Educare al cibo come strumento di alimentazione e di ricchezza culturale.</a:t>
                      </a:r>
                    </a:p>
                    <a:p>
                      <a:pPr algn="l" fontAlgn="b"/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Verbali di presenza ai webinar;</a:t>
                      </a:r>
                    </a:p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verbale/foglio di presenza alla attività formativa per i gestori di sportello;</a:t>
                      </a:r>
                    </a:p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Report trimestrali e report finale annuale con resoconto della attività di coinvolgimento di 12 comuni diversi da quelli che partecipano allo sportello;</a:t>
                      </a:r>
                    </a:p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n. 2 accordi sottoscritti con almeno 2 imprese e/o associazioni di categoria territoriali;</a:t>
                      </a:r>
                    </a:p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un webinar tematico su una delle tematiche proprie dello sportello;</a:t>
                      </a:r>
                    </a:p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Report trimestrale e annuale su tutte le attività svolte, redatto per singoli punti, con specifica delle attività svolte, dei prodotti ottenuti, degli indicatori raggiunti;</a:t>
                      </a:r>
                    </a:p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Schede giornaliere con elenco ed estremi (nome, cognome, luogo di residenza e indirizzo email) dei soggetti che hanno interagito con gli sportelli e che hanno usufruito dei servizi;</a:t>
                      </a:r>
                    </a:p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Vademecum sullo sviluppo rurale e sulle opportunità fornire dall'UE, dal Governo Nazionale  e dalla Regione in materia di produzione in filiera corta , pubblicato in line in IT e in EN sui siti web degli enti coinvolti e di ANCI Sardegna;</a:t>
                      </a:r>
                    </a:p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Incontri con le imprese;</a:t>
                      </a:r>
                    </a:p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incontri con Enti e associazioni operanti sul territorio;</a:t>
                      </a:r>
                    </a:p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Servizio di informazione aggiornato settimanalmente on line su opportunità di partecipazione una bandi UE o regionali per imprese e privati;</a:t>
                      </a:r>
                    </a:p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Pubblicazione, vademecum sul paesaggio agrario e i suoi collegamenti con il cibo, con elementi territoriali in evidenza, pubblicato on line in IT e in EN sui siti web degli enti coinvolti e di ANCI Sardegna</a:t>
                      </a:r>
                    </a:p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Incontri con imprese e con stakeholder;</a:t>
                      </a:r>
                    </a:p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Schede risultanti dall'attività di scouting sui parchi e giardini, pubblicate on line in IT e EN sui siti web degli enti coinvolti e sul sito di ANCI Sardegna;</a:t>
                      </a:r>
                    </a:p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Vademecum sulla educazione alimentare anche con capitalizzazione di prodotti già presenti in rete, pubblicazioni on line in italiano e in inglese;</a:t>
                      </a:r>
                    </a:p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Report trimestrale e annuale con attività svolta con popolazione e scuole, con schede di attività. 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530337351"/>
                  </a:ext>
                </a:extLst>
              </a:tr>
            </a:tbl>
          </a:graphicData>
        </a:graphic>
      </p:graphicFrame>
      <p:pic>
        <p:nvPicPr>
          <p:cNvPr id="9" name="Immagine 8">
            <a:extLst>
              <a:ext uri="{FF2B5EF4-FFF2-40B4-BE49-F238E27FC236}">
                <a16:creationId xmlns:a16="http://schemas.microsoft.com/office/drawing/2014/main" id="{AFBE43E1-A071-CA59-0B49-35A2EC46B0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2825" y="12409"/>
            <a:ext cx="1206351" cy="1766287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25A4248E-E6CF-39A6-0CFE-FD8A1F8A2EB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2743" y="-2896"/>
            <a:ext cx="3309257" cy="1781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4023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>
            <a:extLst>
              <a:ext uri="{FF2B5EF4-FFF2-40B4-BE49-F238E27FC236}">
                <a16:creationId xmlns:a16="http://schemas.microsoft.com/office/drawing/2014/main" id="{371E6B48-15F3-BA27-D666-F3FB3E21CE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366" y="43051"/>
            <a:ext cx="2048607" cy="1509500"/>
          </a:xfrm>
          <a:prstGeom prst="rect">
            <a:avLst/>
          </a:prstGeom>
        </p:spPr>
      </p:pic>
      <p:graphicFrame>
        <p:nvGraphicFramePr>
          <p:cNvPr id="2" name="Tabella 6">
            <a:extLst>
              <a:ext uri="{FF2B5EF4-FFF2-40B4-BE49-F238E27FC236}">
                <a16:creationId xmlns:a16="http://schemas.microsoft.com/office/drawing/2014/main" id="{E09E9A77-93BD-717A-7CC2-9E81453725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0525367"/>
              </p:ext>
            </p:extLst>
          </p:nvPr>
        </p:nvGraphicFramePr>
        <p:xfrm>
          <a:off x="139848" y="1778696"/>
          <a:ext cx="12052151" cy="4935255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1250541">
                  <a:extLst>
                    <a:ext uri="{9D8B030D-6E8A-4147-A177-3AD203B41FA5}">
                      <a16:colId xmlns:a16="http://schemas.microsoft.com/office/drawing/2014/main" val="3297985639"/>
                    </a:ext>
                  </a:extLst>
                </a:gridCol>
                <a:gridCol w="1177447">
                  <a:extLst>
                    <a:ext uri="{9D8B030D-6E8A-4147-A177-3AD203B41FA5}">
                      <a16:colId xmlns:a16="http://schemas.microsoft.com/office/drawing/2014/main" val="2828432445"/>
                    </a:ext>
                  </a:extLst>
                </a:gridCol>
                <a:gridCol w="1553227">
                  <a:extLst>
                    <a:ext uri="{9D8B030D-6E8A-4147-A177-3AD203B41FA5}">
                      <a16:colId xmlns:a16="http://schemas.microsoft.com/office/drawing/2014/main" val="2848974537"/>
                    </a:ext>
                  </a:extLst>
                </a:gridCol>
                <a:gridCol w="8070936">
                  <a:extLst>
                    <a:ext uri="{9D8B030D-6E8A-4147-A177-3AD203B41FA5}">
                      <a16:colId xmlns:a16="http://schemas.microsoft.com/office/drawing/2014/main" val="2655743655"/>
                    </a:ext>
                  </a:extLst>
                </a:gridCol>
              </a:tblGrid>
              <a:tr h="314320">
                <a:tc>
                  <a:txBody>
                    <a:bodyPr/>
                    <a:lstStyle/>
                    <a:p>
                      <a:r>
                        <a:rPr lang="it-IT" sz="1100" dirty="0"/>
                        <a:t>SPORTELLO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/>
                        <a:t>COMUNI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/>
                        <a:t>MACROAREEE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/>
                        <a:t>INDICATORI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3140327"/>
                  </a:ext>
                </a:extLst>
              </a:tr>
              <a:tr h="4620935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ASS PAULILATINO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Paulilatino, Abbasanta, Norbello, </a:t>
                      </a:r>
                      <a:r>
                        <a:rPr lang="it-IT" sz="1200" b="0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Baluladu</a:t>
                      </a: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, </a:t>
                      </a:r>
                    </a:p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Milis.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·   Dalla terra alla tavola: opportunità di sviluppo rurale per cittadini e imprese;</a:t>
                      </a:r>
                    </a:p>
                    <a:p>
                      <a:pPr algn="l" fontAlgn="b"/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Il cibo come elemento strategico culturale per la definizione del paesaggio;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·   La valorizzazione di parchi e giardini storici identitari quale strumento per lo sviluppo e loro adattamento del prodotto;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·   Educare al cibo come strumento di alimentazione e di ricchezza culturale.</a:t>
                      </a:r>
                    </a:p>
                    <a:p>
                      <a:pPr algn="l" fontAlgn="b"/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171450" indent="-171450" algn="l" fontAlgn="b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Numero di vademecum prodotti;</a:t>
                      </a:r>
                    </a:p>
                    <a:p>
                      <a:pPr marL="171450" indent="-171450" algn="l" fontAlgn="b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numero di report prodotti;</a:t>
                      </a:r>
                    </a:p>
                    <a:p>
                      <a:pPr marL="171450" indent="-171450" algn="l" fontAlgn="b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numero di consultazioni on line e di pdf scaricati per ogni prodotto;</a:t>
                      </a:r>
                    </a:p>
                    <a:p>
                      <a:pPr marL="171450" indent="-171450" algn="l" fontAlgn="b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numero di persone che ha avuto accesso agli sportelli/che hanno chiesto informazioni/che hanno usufruito dei servizi.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530337351"/>
                  </a:ext>
                </a:extLst>
              </a:tr>
            </a:tbl>
          </a:graphicData>
        </a:graphic>
      </p:graphicFrame>
      <p:pic>
        <p:nvPicPr>
          <p:cNvPr id="9" name="Immagine 8">
            <a:extLst>
              <a:ext uri="{FF2B5EF4-FFF2-40B4-BE49-F238E27FC236}">
                <a16:creationId xmlns:a16="http://schemas.microsoft.com/office/drawing/2014/main" id="{AFBE43E1-A071-CA59-0B49-35A2EC46B0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2825" y="12408"/>
            <a:ext cx="1206350" cy="1766287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25A4248E-E6CF-39A6-0CFE-FD8A1F8A2E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2743" y="-2897"/>
            <a:ext cx="3309257" cy="1781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7646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>
            <a:extLst>
              <a:ext uri="{FF2B5EF4-FFF2-40B4-BE49-F238E27FC236}">
                <a16:creationId xmlns:a16="http://schemas.microsoft.com/office/drawing/2014/main" id="{371E6B48-15F3-BA27-D666-F3FB3E21CE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366" y="43051"/>
            <a:ext cx="2048607" cy="1509500"/>
          </a:xfrm>
          <a:prstGeom prst="rect">
            <a:avLst/>
          </a:prstGeom>
        </p:spPr>
      </p:pic>
      <p:graphicFrame>
        <p:nvGraphicFramePr>
          <p:cNvPr id="2" name="Tabella 6">
            <a:extLst>
              <a:ext uri="{FF2B5EF4-FFF2-40B4-BE49-F238E27FC236}">
                <a16:creationId xmlns:a16="http://schemas.microsoft.com/office/drawing/2014/main" id="{CEFA728D-B377-72B5-755D-A239C1650A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9404532"/>
              </p:ext>
            </p:extLst>
          </p:nvPr>
        </p:nvGraphicFramePr>
        <p:xfrm>
          <a:off x="1" y="1552551"/>
          <a:ext cx="12191998" cy="5404485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1204765">
                  <a:extLst>
                    <a:ext uri="{9D8B030D-6E8A-4147-A177-3AD203B41FA5}">
                      <a16:colId xmlns:a16="http://schemas.microsoft.com/office/drawing/2014/main" val="3297985639"/>
                    </a:ext>
                  </a:extLst>
                </a:gridCol>
                <a:gridCol w="766844">
                  <a:extLst>
                    <a:ext uri="{9D8B030D-6E8A-4147-A177-3AD203B41FA5}">
                      <a16:colId xmlns:a16="http://schemas.microsoft.com/office/drawing/2014/main" val="2828432445"/>
                    </a:ext>
                  </a:extLst>
                </a:gridCol>
                <a:gridCol w="1722254">
                  <a:extLst>
                    <a:ext uri="{9D8B030D-6E8A-4147-A177-3AD203B41FA5}">
                      <a16:colId xmlns:a16="http://schemas.microsoft.com/office/drawing/2014/main" val="2848974537"/>
                    </a:ext>
                  </a:extLst>
                </a:gridCol>
                <a:gridCol w="8498135">
                  <a:extLst>
                    <a:ext uri="{9D8B030D-6E8A-4147-A177-3AD203B41FA5}">
                      <a16:colId xmlns:a16="http://schemas.microsoft.com/office/drawing/2014/main" val="2655743655"/>
                    </a:ext>
                  </a:extLst>
                </a:gridCol>
              </a:tblGrid>
              <a:tr h="267300">
                <a:tc>
                  <a:txBody>
                    <a:bodyPr/>
                    <a:lstStyle/>
                    <a:p>
                      <a:r>
                        <a:rPr lang="it-IT" sz="1100" dirty="0"/>
                        <a:t>SPORTELLO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/>
                        <a:t>COMUNI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/>
                        <a:t>MACROAREEE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/>
                        <a:t>ATTIVITA’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3140327"/>
                  </a:ext>
                </a:extLst>
              </a:tr>
              <a:tr h="4946709"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COMUNITA' MONTANA GENNARGENTU MANDROLISAI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Aritzo, </a:t>
                      </a:r>
                    </a:p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Atzara, </a:t>
                      </a:r>
                    </a:p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Belvi,</a:t>
                      </a:r>
                    </a:p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Desulo, Sorgono.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·   Dalla terra alla tavola: opportunità di sviluppo rurale per cittadini e imprese;</a:t>
                      </a:r>
                    </a:p>
                    <a:p>
                      <a:pPr algn="l" fontAlgn="b"/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·   Le identità territoriali, i prodotti tipici, i saperi antichi e i mestieri di un tempo;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  ·   Il cibo come elemento strategico culturale per la definizione del paesaggio;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·   La valorizzazione di parchi e giardini storici identitari quale strumento per lo sviluppo e loro adattamento del prodotto.  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algn="l" fontAlgn="b"/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Partecipazione a 2 webinar di lancio;</a:t>
                      </a:r>
                    </a:p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Coinvolgimento di 12 comuni diversi da quelli che partecipano allo sportello;</a:t>
                      </a:r>
                    </a:p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partecipazione alla attività formativa diretta agli gestori dello sportello e organizzata da ANCI Sardegna;</a:t>
                      </a:r>
                    </a:p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partecipazione  ai percorsi educativi e formativi con un Istituto scolastico o un Ente locale organizzati da ANCI Sardegna;</a:t>
                      </a:r>
                    </a:p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supporto per l'individuazione  dei giovani neodiplomati che parteciperanno alle esperienze ERASMUS+;</a:t>
                      </a:r>
                    </a:p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supporto per organizzazione e realizzazione da parte di ANCI Sardegna di attività di training per politiche di sviluppo rurale per amministratori pubblici;</a:t>
                      </a:r>
                    </a:p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supporto per la diffusione di materiale divulgativo quali brochure, manuali, manifesti </a:t>
                      </a:r>
                      <a:r>
                        <a:rPr lang="it-IT" sz="1200" b="0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etc</a:t>
                      </a: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;</a:t>
                      </a:r>
                    </a:p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organizzazione e realizzazione con supporto di  ANCI Sardegna di un webinar tematico su una delle tematiche proprie dello sportello;</a:t>
                      </a:r>
                    </a:p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Presenza fisica e reperibilità dimostrata con schede giornaliere di presenza presso gli sportelli da parte dell'addetto secondo quanto previsto negli accordi;</a:t>
                      </a:r>
                    </a:p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Supporto alla organizzazione di iniziative ed eventi promosse da ANCI Sardegna relative agli sportelli, alle comunità del cibo, allo sviluppo rurale;</a:t>
                      </a:r>
                    </a:p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Supporto informativo costante, trasparente, agevole sui bandi UE, su bandi Regionali e su opportunità di sviluppo delle imprese;</a:t>
                      </a:r>
                    </a:p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Attività di informazione sulla strategia Farm To </a:t>
                      </a:r>
                      <a:r>
                        <a:rPr lang="it-IT" sz="1200" b="0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Fork</a:t>
                      </a: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, sul New green deal, sul Piano di Sviluppo Rurale, sulla agricoltura biologica e agricoltura rigenerativa;</a:t>
                      </a:r>
                    </a:p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Scouting ed elencazione dei prodotti tipici presenti nel territorio di sportello, delle competenze/saperi/mestieri tradizionali;</a:t>
                      </a:r>
                    </a:p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La declinazione in chiave innovativa dei prodotti e dei mestieri tradizionali e dei mestieri/competenze/saperi;</a:t>
                      </a:r>
                    </a:p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Attività di  informazione sulla salvaguardia degli elementi paesaggistici collegati alla produzione del cibo, e sulle innovazioni che possono rendere i territori rurali socialmente più connessi. </a:t>
                      </a:r>
                    </a:p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Scouting sugli elementi paesaggistici presenti sul territorio;</a:t>
                      </a:r>
                    </a:p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Supporto informativo costante, trasparente, agevole sui bandi UE, su bandi Regionali e su opportunità di sviluppo delle imprese relative al paesaggio rurale e alla tutela di parchi e giardini storici;</a:t>
                      </a:r>
                    </a:p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Attività di  informazione sulla valorizzazione di parchi e giardini presenti sul territorio;</a:t>
                      </a:r>
                    </a:p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Scouting su parchi e giardini storici  presenti sul territorio.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530337351"/>
                  </a:ext>
                </a:extLst>
              </a:tr>
            </a:tbl>
          </a:graphicData>
        </a:graphic>
      </p:graphicFrame>
      <p:pic>
        <p:nvPicPr>
          <p:cNvPr id="9" name="Immagine 8">
            <a:extLst>
              <a:ext uri="{FF2B5EF4-FFF2-40B4-BE49-F238E27FC236}">
                <a16:creationId xmlns:a16="http://schemas.microsoft.com/office/drawing/2014/main" id="{AFBE43E1-A071-CA59-0B49-35A2EC46B0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4372" y="12409"/>
            <a:ext cx="1023257" cy="1498209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25A4248E-E6CF-39A6-0CFE-FD8A1F8A2E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8171" y="-21301"/>
            <a:ext cx="2873829" cy="1547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0730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a 6">
            <a:extLst>
              <a:ext uri="{FF2B5EF4-FFF2-40B4-BE49-F238E27FC236}">
                <a16:creationId xmlns:a16="http://schemas.microsoft.com/office/drawing/2014/main" id="{4C7D2360-C6E6-38D0-F5FF-4637DCB873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1156131"/>
              </p:ext>
            </p:extLst>
          </p:nvPr>
        </p:nvGraphicFramePr>
        <p:xfrm>
          <a:off x="0" y="1502980"/>
          <a:ext cx="12192000" cy="5286817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1082566">
                  <a:extLst>
                    <a:ext uri="{9D8B030D-6E8A-4147-A177-3AD203B41FA5}">
                      <a16:colId xmlns:a16="http://schemas.microsoft.com/office/drawing/2014/main" val="3297985639"/>
                    </a:ext>
                  </a:extLst>
                </a:gridCol>
                <a:gridCol w="1250731">
                  <a:extLst>
                    <a:ext uri="{9D8B030D-6E8A-4147-A177-3AD203B41FA5}">
                      <a16:colId xmlns:a16="http://schemas.microsoft.com/office/drawing/2014/main" val="2828432445"/>
                    </a:ext>
                  </a:extLst>
                </a:gridCol>
                <a:gridCol w="2827282">
                  <a:extLst>
                    <a:ext uri="{9D8B030D-6E8A-4147-A177-3AD203B41FA5}">
                      <a16:colId xmlns:a16="http://schemas.microsoft.com/office/drawing/2014/main" val="2848974537"/>
                    </a:ext>
                  </a:extLst>
                </a:gridCol>
                <a:gridCol w="7031421">
                  <a:extLst>
                    <a:ext uri="{9D8B030D-6E8A-4147-A177-3AD203B41FA5}">
                      <a16:colId xmlns:a16="http://schemas.microsoft.com/office/drawing/2014/main" val="2655743655"/>
                    </a:ext>
                  </a:extLst>
                </a:gridCol>
              </a:tblGrid>
              <a:tr h="230175">
                <a:tc>
                  <a:txBody>
                    <a:bodyPr/>
                    <a:lstStyle/>
                    <a:p>
                      <a:r>
                        <a:rPr lang="it-IT" sz="1200" dirty="0"/>
                        <a:t>SPORTELLO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/>
                        <a:t>COMUNI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/>
                        <a:t>MACROAREE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/>
                        <a:t>OUTPUT</a:t>
                      </a:r>
                    </a:p>
                    <a:p>
                      <a:endParaRPr lang="it-IT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3140327"/>
                  </a:ext>
                </a:extLst>
              </a:tr>
              <a:tr h="4829617">
                <a:tc>
                  <a:txBody>
                    <a:bodyPr/>
                    <a:lstStyle/>
                    <a:p>
                      <a:r>
                        <a:rPr lang="it-IT" sz="1100" dirty="0"/>
                        <a:t>UNIONE DEI COMUNI ALTA GALLURA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100" dirty="0"/>
                        <a:t>Aggius, </a:t>
                      </a:r>
                    </a:p>
                    <a:p>
                      <a:r>
                        <a:rPr lang="it-IT" sz="1100" dirty="0"/>
                        <a:t>Aglientu, </a:t>
                      </a:r>
                    </a:p>
                    <a:p>
                      <a:r>
                        <a:rPr lang="it-IT" sz="1100" dirty="0"/>
                        <a:t>Badesi, </a:t>
                      </a:r>
                      <a:r>
                        <a:rPr lang="it-IT" sz="1100" dirty="0" err="1"/>
                        <a:t>Bortigadas</a:t>
                      </a:r>
                      <a:r>
                        <a:rPr lang="it-IT" sz="1100" dirty="0"/>
                        <a:t>, Calangianus, Luogosanto, Luras, </a:t>
                      </a:r>
                    </a:p>
                    <a:p>
                      <a:r>
                        <a:rPr lang="it-IT" sz="1100" dirty="0"/>
                        <a:t>Santa Teresa di Gallura, </a:t>
                      </a:r>
                    </a:p>
                    <a:p>
                      <a:r>
                        <a:rPr lang="it-IT" sz="1100" dirty="0"/>
                        <a:t>Tempio Pausania, </a:t>
                      </a:r>
                    </a:p>
                    <a:p>
                      <a:r>
                        <a:rPr lang="it-IT" sz="1100" dirty="0"/>
                        <a:t>Trinità d'Agultu, Vignola, Viddalba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100" dirty="0"/>
                        <a:t>·   Le identità territoriali, i prodotti tipici, i saperi antichi e i mestieri di un tempo;</a:t>
                      </a:r>
                    </a:p>
                    <a:p>
                      <a:endParaRPr lang="it-IT" sz="11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dirty="0"/>
                        <a:t> ·    Dalla terra alla tavola: opportunità di sviluppo rurale per cittadini e imprese;</a:t>
                      </a:r>
                    </a:p>
                    <a:p>
                      <a:endParaRPr lang="it-IT" sz="11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dirty="0"/>
                        <a:t>·   Educare al cibo come strumento di alimentazione e di ricchezza culturale;</a:t>
                      </a:r>
                    </a:p>
                    <a:p>
                      <a:endParaRPr lang="it-IT" sz="11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dirty="0"/>
                        <a:t>·   Il valore della dieta mediterranea come elemento nutrizionale nell’evoluzione dell’infanzia e dell’adolescenza e come strumento di prevenzione delle patologie croniche negli adulti e negli anziani.</a:t>
                      </a:r>
                    </a:p>
                    <a:p>
                      <a:endParaRPr lang="it-IT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100" dirty="0"/>
                        <a:t>Piccolo vademecum con elenco, descrizione ,localizzazione, storia dei prodotti tipici, dei mestieri/competenze/saperi presenti nel territorio, redatto in italiano e in inglese e caricato on line sul sito degli enti partecipanti allo sportello e sul sito di ANCI Sardegna;</a:t>
                      </a:r>
                    </a:p>
                    <a:p>
                      <a:endParaRPr lang="it-IT" sz="1100" dirty="0"/>
                    </a:p>
                    <a:p>
                      <a:r>
                        <a:rPr lang="it-IT" sz="1100" dirty="0"/>
                        <a:t>-Report sulle possibili innovazioni di sistema possono apportare ai mestieri, i prodotti i saperi tradizionali in modo da rendere più attrattiva ed economicamente sostenibile la loro gestione, in italiano e in inglese, caricato on line  sul sito degli enti partecipanti allo sportello e sul sito di ANCI Sardegna;</a:t>
                      </a:r>
                    </a:p>
                    <a:p>
                      <a:endParaRPr lang="it-IT" sz="1100" dirty="0"/>
                    </a:p>
                    <a:p>
                      <a:r>
                        <a:rPr lang="it-IT" sz="1100" dirty="0"/>
                        <a:t>-Schede giornaliere con elenco ed estremi (nome, cognome, luogo di residenza e indirizzo email) dei soggetti che hanno interagito con gli sportelli e che hanno usufruito dei servizi;</a:t>
                      </a:r>
                    </a:p>
                    <a:p>
                      <a:endParaRPr lang="it-IT" sz="1100" dirty="0"/>
                    </a:p>
                    <a:p>
                      <a:r>
                        <a:rPr lang="it-IT" sz="1100" dirty="0"/>
                        <a:t>-Servizio di informazione aggiornato settimanalmente on line su opportunità di partecipazione una bandi UE o regionali per imprese e privati;</a:t>
                      </a:r>
                    </a:p>
                    <a:p>
                      <a:endParaRPr lang="it-IT" sz="1100" dirty="0"/>
                    </a:p>
                    <a:p>
                      <a:r>
                        <a:rPr lang="it-IT" sz="1100" dirty="0"/>
                        <a:t>-Vademecum sullo sviluppo rurale e sulle opportunità fornire dall'UE, dal Governo Nazionale  e dalla Regione in materia di produzione in filiera corta, pubblicato in line in IT e in EN sui siti web degli enti coinvolti e di ANCI Sardegna;</a:t>
                      </a:r>
                    </a:p>
                    <a:p>
                      <a:endParaRPr lang="it-IT" sz="1100" dirty="0"/>
                    </a:p>
                    <a:p>
                      <a:r>
                        <a:rPr lang="it-IT" sz="1100" dirty="0"/>
                        <a:t>-Incontri con le imprese;</a:t>
                      </a:r>
                    </a:p>
                    <a:p>
                      <a:r>
                        <a:rPr lang="it-IT" sz="1100" dirty="0"/>
                        <a:t>  </a:t>
                      </a:r>
                    </a:p>
                    <a:p>
                      <a:r>
                        <a:rPr lang="it-IT" sz="1100" dirty="0"/>
                        <a:t>-Incontri con Enti e associazioni operanti sul territorio-Vademecum sulla dieta mediterranea alimentare anche con capitalizzazione di prodotti già presenti in rete: on line in IT e EN su siti web dei soggetti partecipanti allo sportello e sul sito di ANCI Sardegna;</a:t>
                      </a:r>
                    </a:p>
                    <a:p>
                      <a:endParaRPr lang="it-IT" sz="1100" dirty="0"/>
                    </a:p>
                    <a:p>
                      <a:r>
                        <a:rPr lang="it-IT" sz="1100" dirty="0"/>
                        <a:t>-incontri con organizzazioni idi tutela prevenzione della salute territoriali.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0337351"/>
                  </a:ext>
                </a:extLst>
              </a:tr>
            </a:tbl>
          </a:graphicData>
        </a:graphic>
      </p:graphicFrame>
      <p:pic>
        <p:nvPicPr>
          <p:cNvPr id="2" name="Immagine 1">
            <a:extLst>
              <a:ext uri="{FF2B5EF4-FFF2-40B4-BE49-F238E27FC236}">
                <a16:creationId xmlns:a16="http://schemas.microsoft.com/office/drawing/2014/main" id="{2AE5AC2C-F1DA-658B-7133-A51B45A9A9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83" y="27166"/>
            <a:ext cx="2253468" cy="1396704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AFBE43E1-A071-CA59-0B49-35A2EC46B0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700" y="12410"/>
            <a:ext cx="990600" cy="1450394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25A4248E-E6CF-39A6-0CFE-FD8A1F8A2E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3743" y="-21300"/>
            <a:ext cx="2928257" cy="1505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0011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>
            <a:extLst>
              <a:ext uri="{FF2B5EF4-FFF2-40B4-BE49-F238E27FC236}">
                <a16:creationId xmlns:a16="http://schemas.microsoft.com/office/drawing/2014/main" id="{371E6B48-15F3-BA27-D666-F3FB3E21CE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366" y="43051"/>
            <a:ext cx="2048607" cy="1509500"/>
          </a:xfrm>
          <a:prstGeom prst="rect">
            <a:avLst/>
          </a:prstGeom>
        </p:spPr>
      </p:pic>
      <p:graphicFrame>
        <p:nvGraphicFramePr>
          <p:cNvPr id="2" name="Tabella 6">
            <a:extLst>
              <a:ext uri="{FF2B5EF4-FFF2-40B4-BE49-F238E27FC236}">
                <a16:creationId xmlns:a16="http://schemas.microsoft.com/office/drawing/2014/main" id="{B8EE15B6-677F-9D38-D2C8-3E1B5BDED87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8389179"/>
              </p:ext>
            </p:extLst>
          </p:nvPr>
        </p:nvGraphicFramePr>
        <p:xfrm>
          <a:off x="1" y="1552551"/>
          <a:ext cx="11947633" cy="5221029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1180618">
                  <a:extLst>
                    <a:ext uri="{9D8B030D-6E8A-4147-A177-3AD203B41FA5}">
                      <a16:colId xmlns:a16="http://schemas.microsoft.com/office/drawing/2014/main" val="3297985639"/>
                    </a:ext>
                  </a:extLst>
                </a:gridCol>
                <a:gridCol w="751474">
                  <a:extLst>
                    <a:ext uri="{9D8B030D-6E8A-4147-A177-3AD203B41FA5}">
                      <a16:colId xmlns:a16="http://schemas.microsoft.com/office/drawing/2014/main" val="2828432445"/>
                    </a:ext>
                  </a:extLst>
                </a:gridCol>
                <a:gridCol w="1687735">
                  <a:extLst>
                    <a:ext uri="{9D8B030D-6E8A-4147-A177-3AD203B41FA5}">
                      <a16:colId xmlns:a16="http://schemas.microsoft.com/office/drawing/2014/main" val="2848974537"/>
                    </a:ext>
                  </a:extLst>
                </a:gridCol>
                <a:gridCol w="8327806">
                  <a:extLst>
                    <a:ext uri="{9D8B030D-6E8A-4147-A177-3AD203B41FA5}">
                      <a16:colId xmlns:a16="http://schemas.microsoft.com/office/drawing/2014/main" val="2655743655"/>
                    </a:ext>
                  </a:extLst>
                </a:gridCol>
              </a:tblGrid>
              <a:tr h="267300">
                <a:tc>
                  <a:txBody>
                    <a:bodyPr/>
                    <a:lstStyle/>
                    <a:p>
                      <a:r>
                        <a:rPr lang="it-IT" sz="1100" dirty="0"/>
                        <a:t>SPORTELLO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/>
                        <a:t>COMUNI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/>
                        <a:t>MACROAREEE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/>
                        <a:t>OUTPUT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3140327"/>
                  </a:ext>
                </a:extLst>
              </a:tr>
              <a:tr h="4946709"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COMUNITA' MONTANA GENNARGENTU MANDROLISAI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Aritzo, </a:t>
                      </a:r>
                    </a:p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Atzara, </a:t>
                      </a:r>
                    </a:p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Belvi,</a:t>
                      </a:r>
                    </a:p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Desulo, Sorgono.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·   Dalla terra alla tavola: opportunità di sviluppo rurale per cittadini e imprese;</a:t>
                      </a:r>
                    </a:p>
                    <a:p>
                      <a:pPr algn="l" fontAlgn="b"/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·   Le identità territoriali, i prodotti tipici, i saperi antichi e i mestieri di un tempo;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  ·   Il cibo come elemento strategico culturale per la definizione del paesaggio;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·   La valorizzazione di parchi e giardini storici identitari quale strumento per lo sviluppo e loro adattamento del prodotto.  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algn="l" fontAlgn="b"/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Verbali di presenza ai webinar- verbale/foglio di presenza alla attività formativa per i gestori di sportello;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Report trimestrali e report finale annuale con resoconto della attività di coinvolgimento di 12 comuni diversi da quelli che partecipano allo sportello;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n. 2 accordi sottoscritti con almeno 2 imprese e/o associazioni di categoria territoriali;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 webinar tematico su una delle tematiche proprie dello sportello;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Report trimestrale e annuale su tutte le attività svolte, redatto per singoli punti, con specifica delle attività svolte, dei prodotti ottenuti, degli indicatori raggiunti;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Schede giornaliere con elenco ed estremi (nome, cognome, luogo di residenza e indirizzo email) dei soggetti che hanno interagito con gli sportelli e che hanno usufruito dei servizi;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Vademecum sullo sviluppo rurale e sulle opportunità fornire dall'UE, dal Governo Nazionale  e dalla Regione in materia di produzione in filiera corta , pubblicato in line in IT e in EN sui siti web degli enti coinvolti e di ANCI Sardegna;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Incontri con le imprese;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incontri con Enti e associazioni operanti sul territorio;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Servizio di informazione aggiornato settimanalmente on line su opportunità di partecipazione una bandi UE o regionali per imprese e privati;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Piccolo vademecum con elenco, descrizione ,localizzazione, storia dei prodotti tipici, dei mestieri/competenze/saperi presenti nel territorio, redatto in italiano e in inglese e caricato on line sul sito degli enti partecipanti allo sportello e sul sito di ANCI Sardegna;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Report sulle possibili innovazioni di sistema possono apportare ai mestieri, i prodotti i saperi tradizionali in modo da rendere più attrattiva ed economicamente sostenibile la loro gestione, in italiano e in inglese, caricato on line  sul sito degli enti partecipanti allo sportello e sul sito di ANCI Sardegna-Pubblicazione, vademecum sul paesaggio agrario e i suoi collegamenti con il cibo, con elementi territoriali in evidenza, pubblicato on line in IT e in EN sui siti web degli enti coinvolti e di ANCI Sardegna;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Incontri con imprese e con stakeholder;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Schede risultanti dall'attività di scouting sui parchi e giardini, pubblicate on line in IT e EN sui siti web degli enti coinvolti e sul sito di ANCI Sardegna.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530337351"/>
                  </a:ext>
                </a:extLst>
              </a:tr>
            </a:tbl>
          </a:graphicData>
        </a:graphic>
      </p:graphicFrame>
      <p:pic>
        <p:nvPicPr>
          <p:cNvPr id="9" name="Immagine 8">
            <a:extLst>
              <a:ext uri="{FF2B5EF4-FFF2-40B4-BE49-F238E27FC236}">
                <a16:creationId xmlns:a16="http://schemas.microsoft.com/office/drawing/2014/main" id="{AFBE43E1-A071-CA59-0B49-35A2EC46B0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5257" y="12409"/>
            <a:ext cx="1001486" cy="1466333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25A4248E-E6CF-39A6-0CFE-FD8A1F8A2E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3486" y="11240"/>
            <a:ext cx="2808514" cy="1512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5852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>
            <a:extLst>
              <a:ext uri="{FF2B5EF4-FFF2-40B4-BE49-F238E27FC236}">
                <a16:creationId xmlns:a16="http://schemas.microsoft.com/office/drawing/2014/main" id="{371E6B48-15F3-BA27-D666-F3FB3E21CE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366" y="43051"/>
            <a:ext cx="2048607" cy="1509500"/>
          </a:xfrm>
          <a:prstGeom prst="rect">
            <a:avLst/>
          </a:prstGeom>
        </p:spPr>
      </p:pic>
      <p:graphicFrame>
        <p:nvGraphicFramePr>
          <p:cNvPr id="2" name="Tabella 6">
            <a:extLst>
              <a:ext uri="{FF2B5EF4-FFF2-40B4-BE49-F238E27FC236}">
                <a16:creationId xmlns:a16="http://schemas.microsoft.com/office/drawing/2014/main" id="{FFDA741F-C230-EE6D-5B12-C448603613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9005125"/>
              </p:ext>
            </p:extLst>
          </p:nvPr>
        </p:nvGraphicFramePr>
        <p:xfrm>
          <a:off x="1" y="1552551"/>
          <a:ext cx="11947633" cy="5221029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1180618">
                  <a:extLst>
                    <a:ext uri="{9D8B030D-6E8A-4147-A177-3AD203B41FA5}">
                      <a16:colId xmlns:a16="http://schemas.microsoft.com/office/drawing/2014/main" val="3297985639"/>
                    </a:ext>
                  </a:extLst>
                </a:gridCol>
                <a:gridCol w="751474">
                  <a:extLst>
                    <a:ext uri="{9D8B030D-6E8A-4147-A177-3AD203B41FA5}">
                      <a16:colId xmlns:a16="http://schemas.microsoft.com/office/drawing/2014/main" val="2828432445"/>
                    </a:ext>
                  </a:extLst>
                </a:gridCol>
                <a:gridCol w="1687735">
                  <a:extLst>
                    <a:ext uri="{9D8B030D-6E8A-4147-A177-3AD203B41FA5}">
                      <a16:colId xmlns:a16="http://schemas.microsoft.com/office/drawing/2014/main" val="2848974537"/>
                    </a:ext>
                  </a:extLst>
                </a:gridCol>
                <a:gridCol w="8327806">
                  <a:extLst>
                    <a:ext uri="{9D8B030D-6E8A-4147-A177-3AD203B41FA5}">
                      <a16:colId xmlns:a16="http://schemas.microsoft.com/office/drawing/2014/main" val="2655743655"/>
                    </a:ext>
                  </a:extLst>
                </a:gridCol>
              </a:tblGrid>
              <a:tr h="267300">
                <a:tc>
                  <a:txBody>
                    <a:bodyPr/>
                    <a:lstStyle/>
                    <a:p>
                      <a:r>
                        <a:rPr lang="it-IT" sz="1100" dirty="0"/>
                        <a:t>SPORTELLO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/>
                        <a:t>COMUNI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/>
                        <a:t>MACROAREEE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/>
                        <a:t>INDICATORI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3140327"/>
                  </a:ext>
                </a:extLst>
              </a:tr>
              <a:tr h="4946709"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COMUNITA' MONTANA GENNARGENTU MANDROLISAI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Aritzo, </a:t>
                      </a:r>
                    </a:p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Atzara, </a:t>
                      </a:r>
                    </a:p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Belvi,</a:t>
                      </a:r>
                    </a:p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Desulo, Sorgono.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·   Dalla terra alla tavola: opportunità di sviluppo rurale per cittadini e imprese;</a:t>
                      </a:r>
                    </a:p>
                    <a:p>
                      <a:pPr algn="l" fontAlgn="b"/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·   Le identità territoriali, i prodotti tipici, i saperi antichi e i mestieri di un tempo;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  ·   Il cibo come elemento strategico culturale per la definizione del paesaggio;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·   La valorizzazione di parchi e giardini storici identitari quale strumento per lo sviluppo e loro adattamento del prodotto.  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algn="l" fontAlgn="b"/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171450" indent="-171450" algn="l" fontAlgn="b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Numero di vademecum prodotti;</a:t>
                      </a:r>
                    </a:p>
                    <a:p>
                      <a:pPr marL="171450" indent="-171450" algn="l" fontAlgn="b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numero di report prodotti;</a:t>
                      </a:r>
                    </a:p>
                    <a:p>
                      <a:pPr marL="171450" indent="-171450" algn="l" fontAlgn="b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numero di consultazioni on line e di pdf scaricati per ogni prodotto;</a:t>
                      </a:r>
                    </a:p>
                    <a:p>
                      <a:pPr marL="171450" indent="-171450" algn="l" fontAlgn="b">
                        <a:lnSpc>
                          <a:spcPct val="2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numero di persone che ha avuto accesso agli sportelli/che hanno chiesto informazioni/che hanno usufruito dei servizi.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530337351"/>
                  </a:ext>
                </a:extLst>
              </a:tr>
            </a:tbl>
          </a:graphicData>
        </a:graphic>
      </p:graphicFrame>
      <p:pic>
        <p:nvPicPr>
          <p:cNvPr id="9" name="Immagine 8">
            <a:extLst>
              <a:ext uri="{FF2B5EF4-FFF2-40B4-BE49-F238E27FC236}">
                <a16:creationId xmlns:a16="http://schemas.microsoft.com/office/drawing/2014/main" id="{AFBE43E1-A071-CA59-0B49-35A2EC46B0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8929" y="12410"/>
            <a:ext cx="1034143" cy="1514148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25A4248E-E6CF-39A6-0CFE-FD8A1F8A2E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9943" y="-8894"/>
            <a:ext cx="2852057" cy="1535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213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>
            <a:extLst>
              <a:ext uri="{FF2B5EF4-FFF2-40B4-BE49-F238E27FC236}">
                <a16:creationId xmlns:a16="http://schemas.microsoft.com/office/drawing/2014/main" id="{371E6B48-15F3-BA27-D666-F3FB3E21CE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366" y="43051"/>
            <a:ext cx="2048607" cy="1509500"/>
          </a:xfrm>
          <a:prstGeom prst="rect">
            <a:avLst/>
          </a:prstGeom>
        </p:spPr>
      </p:pic>
      <p:graphicFrame>
        <p:nvGraphicFramePr>
          <p:cNvPr id="2" name="Tabella 6">
            <a:extLst>
              <a:ext uri="{FF2B5EF4-FFF2-40B4-BE49-F238E27FC236}">
                <a16:creationId xmlns:a16="http://schemas.microsoft.com/office/drawing/2014/main" id="{4704BA87-1C0B-2EE8-F594-B902CC069A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401171"/>
              </p:ext>
            </p:extLst>
          </p:nvPr>
        </p:nvGraphicFramePr>
        <p:xfrm>
          <a:off x="139849" y="1552551"/>
          <a:ext cx="11960293" cy="5355592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313170">
                  <a:extLst>
                    <a:ext uri="{9D8B030D-6E8A-4147-A177-3AD203B41FA5}">
                      <a16:colId xmlns:a16="http://schemas.microsoft.com/office/drawing/2014/main" val="3297985639"/>
                    </a:ext>
                  </a:extLst>
                </a:gridCol>
                <a:gridCol w="989556">
                  <a:extLst>
                    <a:ext uri="{9D8B030D-6E8A-4147-A177-3AD203B41FA5}">
                      <a16:colId xmlns:a16="http://schemas.microsoft.com/office/drawing/2014/main" val="2828432445"/>
                    </a:ext>
                  </a:extLst>
                </a:gridCol>
                <a:gridCol w="1991639">
                  <a:extLst>
                    <a:ext uri="{9D8B030D-6E8A-4147-A177-3AD203B41FA5}">
                      <a16:colId xmlns:a16="http://schemas.microsoft.com/office/drawing/2014/main" val="2848974537"/>
                    </a:ext>
                  </a:extLst>
                </a:gridCol>
                <a:gridCol w="7665928">
                  <a:extLst>
                    <a:ext uri="{9D8B030D-6E8A-4147-A177-3AD203B41FA5}">
                      <a16:colId xmlns:a16="http://schemas.microsoft.com/office/drawing/2014/main" val="2655743655"/>
                    </a:ext>
                  </a:extLst>
                </a:gridCol>
              </a:tblGrid>
              <a:tr h="316867">
                <a:tc>
                  <a:txBody>
                    <a:bodyPr/>
                    <a:lstStyle/>
                    <a:p>
                      <a:r>
                        <a:rPr lang="it-IT" sz="1100" dirty="0"/>
                        <a:t>SPORTELLO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/>
                        <a:t>COMUNI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/>
                        <a:t>MACROAREEE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/>
                        <a:t>ATTIVITA’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3140327"/>
                  </a:ext>
                </a:extLst>
              </a:tr>
              <a:tr h="4940043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COMUNE DI OLBIA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Olbia, </a:t>
                      </a:r>
                    </a:p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Teti, Berchidda, Golfo Aranci.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·   Il cibo previene l’invecchiamento (prevenzione nelle strutture per anziani e vulnerabili </a:t>
                      </a:r>
                      <a:r>
                        <a:rPr lang="it-IT" sz="1200" b="0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etc</a:t>
                      </a: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);</a:t>
                      </a:r>
                    </a:p>
                    <a:p>
                      <a:pPr algn="l" fontAlgn="b"/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·   Il ruolo dell’impresa per la salvaguardia della dieta mediterranea per i prodotti a km0 e filiera corta;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·   Educare al cibo come strumento di alimentazione e di ricchezza culturale;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·   Dalla terra alla tavola: opportunità di sviluppo rurale per cittadini e imprese.</a:t>
                      </a:r>
                    </a:p>
                    <a:p>
                      <a:pPr algn="l" fontAlgn="b"/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algn="l" fontAlgn="b"/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algn="l" fontAlgn="b"/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0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Partecipazione a 2 webinar di lancio;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0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Coinvolgimento di 12 comuni diversi da quelli che partecipano allo sportello;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0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partecipazione alla attività formativa diretta agli gestori dello sportello e organizzata da ANCI Sardegna;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0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partecipazione  ai percorsi educativi e formativi con un Istituto scolastico o un Ente locale organizzati da ANCI Sardegna; supporto per l'individuazione  dei giovani neodiplomati che parteciperanno alle esperienze ERASMUS+;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0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supporto per organizzazione e realizzazione da parte di ANCI Sardegna di attività di training per politiche di sviluppo rurale per amministratori pubblici;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0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supporto per la diffusione di materiale divulgativo quali brochure, manuali, manifesti </a:t>
                      </a:r>
                      <a:r>
                        <a:rPr lang="it-IT" sz="1000" b="0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etc</a:t>
                      </a:r>
                      <a:r>
                        <a:rPr lang="it-IT" sz="10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0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organizzazione e realizzazione con supporto di ANCI Sardegna di un webinar tematico su una delle tematiche proprie dello sportello;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0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Promuovere iniziative di informazione e incontri per la corretta alimentazione come prevenzione della salute per le età fragili;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0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Elaborare e pubblicare materiale informativo sul cibo come prevenzione dell'invecchiamento e ricercare il contatto diretto con i soggetti in età fragile;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0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Presenza fisica e reperibilità dimostrata con schede giornaliere di presenza presso gli sportelli da parte dell'addetto secondo quanto previsto negli accordi;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0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Supporto alla organizzazione di iniziative ed eventi promosse da ANCI Sardegna relative agli sportelli, alle comunità del cibo, allo sviluppo rurale;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0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Supporto informativo costante, trasparente, agevole sui bandi UE, su bandi Regionali e su opportunità di sviluppo delle imprese;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0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Presenza fisica e reperibilità dimostrata con schede giornaliere di presenza presso gli sportelli da parte dell'addetto secondo quanto previsto negli accordi;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0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Supporto alla organizzazione di iniziative ed eventi promosse da ANCI Sardegna relative agli sportelli, alle comunità del cibo, allo sviluppo rurale;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0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Supporto informativo costante, trasparente, agevole sui bandi UE, su bandi Regionali e su opportunità di sviluppo delle imprese;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0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Attività informativa sulle opportunità per le imprese agricole nella organizzazione di filiere corte alimentari;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0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Attività di informazione sugli effetti della dieta mediterranea;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0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Organizzazione di incontri e animazione presso le imprese agricole ed alimentari del territorio;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0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Coordinamento con organismi Enti ed associazioni che operano sul territorio a supporto delle imprese agricole;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0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Promuovere iniziative di informazione e incontri per l'educazione alimentazione rivolto a scuole e alla popolazione in generale;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0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Pubblicare link a documenti informativi presenti in rete sull'educazione alimentare;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0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Elaborare e pubblicare materiale informativo sull'educazione alimentare e ricercare un contatto diretto con scuole e con popolazione in generale;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0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Attività di informazione sulla strategia Farm To </a:t>
                      </a:r>
                      <a:r>
                        <a:rPr lang="it-IT" sz="1000" b="0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Fork</a:t>
                      </a:r>
                      <a:r>
                        <a:rPr lang="it-IT" sz="10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, sul New green deal, sul Piano di Sviluppo Rurale, sulla agricoltura biologica e agricoltura rigenerativa.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530337351"/>
                  </a:ext>
                </a:extLst>
              </a:tr>
            </a:tbl>
          </a:graphicData>
        </a:graphic>
      </p:graphicFrame>
      <p:pic>
        <p:nvPicPr>
          <p:cNvPr id="9" name="Immagine 8">
            <a:extLst>
              <a:ext uri="{FF2B5EF4-FFF2-40B4-BE49-F238E27FC236}">
                <a16:creationId xmlns:a16="http://schemas.microsoft.com/office/drawing/2014/main" id="{AFBE43E1-A071-CA59-0B49-35A2EC46B0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8929" y="12410"/>
            <a:ext cx="1034143" cy="1514148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25A4248E-E6CF-39A6-0CFE-FD8A1F8A2E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1714" y="2827"/>
            <a:ext cx="2830286" cy="1523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5235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>
            <a:extLst>
              <a:ext uri="{FF2B5EF4-FFF2-40B4-BE49-F238E27FC236}">
                <a16:creationId xmlns:a16="http://schemas.microsoft.com/office/drawing/2014/main" id="{371E6B48-15F3-BA27-D666-F3FB3E21CE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366" y="43051"/>
            <a:ext cx="2048607" cy="1509500"/>
          </a:xfrm>
          <a:prstGeom prst="rect">
            <a:avLst/>
          </a:prstGeom>
        </p:spPr>
      </p:pic>
      <p:graphicFrame>
        <p:nvGraphicFramePr>
          <p:cNvPr id="2" name="Tabella 6">
            <a:extLst>
              <a:ext uri="{FF2B5EF4-FFF2-40B4-BE49-F238E27FC236}">
                <a16:creationId xmlns:a16="http://schemas.microsoft.com/office/drawing/2014/main" id="{551A0740-17B8-40A5-FCE0-1EE6210432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1567503"/>
              </p:ext>
            </p:extLst>
          </p:nvPr>
        </p:nvGraphicFramePr>
        <p:xfrm>
          <a:off x="139849" y="1552551"/>
          <a:ext cx="11960293" cy="525691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313170">
                  <a:extLst>
                    <a:ext uri="{9D8B030D-6E8A-4147-A177-3AD203B41FA5}">
                      <a16:colId xmlns:a16="http://schemas.microsoft.com/office/drawing/2014/main" val="3297985639"/>
                    </a:ext>
                  </a:extLst>
                </a:gridCol>
                <a:gridCol w="989556">
                  <a:extLst>
                    <a:ext uri="{9D8B030D-6E8A-4147-A177-3AD203B41FA5}">
                      <a16:colId xmlns:a16="http://schemas.microsoft.com/office/drawing/2014/main" val="2828432445"/>
                    </a:ext>
                  </a:extLst>
                </a:gridCol>
                <a:gridCol w="1991639">
                  <a:extLst>
                    <a:ext uri="{9D8B030D-6E8A-4147-A177-3AD203B41FA5}">
                      <a16:colId xmlns:a16="http://schemas.microsoft.com/office/drawing/2014/main" val="2848974537"/>
                    </a:ext>
                  </a:extLst>
                </a:gridCol>
                <a:gridCol w="7665928">
                  <a:extLst>
                    <a:ext uri="{9D8B030D-6E8A-4147-A177-3AD203B41FA5}">
                      <a16:colId xmlns:a16="http://schemas.microsoft.com/office/drawing/2014/main" val="2655743655"/>
                    </a:ext>
                  </a:extLst>
                </a:gridCol>
              </a:tblGrid>
              <a:tr h="316867">
                <a:tc>
                  <a:txBody>
                    <a:bodyPr/>
                    <a:lstStyle/>
                    <a:p>
                      <a:r>
                        <a:rPr lang="it-IT" sz="1100" dirty="0"/>
                        <a:t>SPORTELLO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/>
                        <a:t>COMUNI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/>
                        <a:t>MACROAREEE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/>
                        <a:t>OUTPUT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3140327"/>
                  </a:ext>
                </a:extLst>
              </a:tr>
              <a:tr h="4940043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COMUNE DI OLBIA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Olbia, </a:t>
                      </a:r>
                    </a:p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Teti, Berchidda, Golfo Aranci.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·   Il cibo previene l’invecchiamento (prevenzione nelle strutture per anziani e vulnerabili </a:t>
                      </a:r>
                      <a:r>
                        <a:rPr lang="it-IT" sz="1200" b="0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etc</a:t>
                      </a: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);</a:t>
                      </a:r>
                    </a:p>
                    <a:p>
                      <a:pPr algn="l" fontAlgn="b"/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·   Il ruolo dell’impresa per la salvaguardia della dieta mediterranea per i prodotti a km0 e filiera corta;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·   Educare al cibo come strumento di alimentazione e di ricchezza culturale;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·   Dalla terra alla tavola: opportunità di sviluppo rurale per cittadini e imprese.</a:t>
                      </a:r>
                    </a:p>
                    <a:p>
                      <a:pPr algn="l" fontAlgn="b"/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algn="l" fontAlgn="b"/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algn="l" fontAlgn="b"/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Verbali di presenza ai webinar;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verbale/foglio di presenza alla attività formativa per i gestori di sportello;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Report trimestrali e report finale annuale con resoconto della attività di coinvolgimento di 12 comuni diversi da quelli che partecipano allo sportello;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n. 2 accordi sottoscritti con almeno 2 imprese e/o associazioni di categoria territoriali;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 webinar tematico su una delle tematiche proprie dello sportello;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Report trimestrale e annuale su tutte le attività svolte, redatto per singoli punti, con specifica delle attività svolte, dei prodotti ottenuti, degli indicatori raggiunti;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Schede giornaliere con elenco ed estremi (nome, cognome, luogo di residenza e indirizzo email) dei soggetti che hanno interagito con gli sportelli e che hanno usufruito dei servizi;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Vademecum sulla utilizzazione  del cibo come prevenzione per l'invecchiamento, pubblicato on line in italiano e in inglese, e in formato cartaceo in italiano per una distribuzione agli anziani;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Report trimestrale e annuale con attività svolta con gli anziani , con le strutture per anziani e vulnerabili, con schede di attività;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Incontri e convegni sul tema del cibo come prevenzione per l'invecchiamento;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Servizio di informazione aggiornato settimanalmente on line su opportunità di partecipazione una bandi UE o regionali per imprese e privati;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Vademecum sullo sviluppo rurale e sulle opportunità fornire dall'UE, dal Governo Nazionale  e dalla Regione in materia di produzione in filiera corta , pubblicato in line in IT e in EN sui siti web degli enti coinvolti e di ANCI Sardegna;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Incontri con le imprese Incontri con le imprese;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incontri con Enti e associazioni operanti sul territorio;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Vademecum sulla educazione alimentare anche con capitalizzazione di prodotti già presenti in rete, pubblicazioni on line in italiano e in inglese;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Report trimestrale e annuale con attività svolta con popolazione e scuole, con schede di attività;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Vademecum sullo sviluppo rurale e sulle opportunità fornire dall'UE, dal Governo Nazionale  e dalla Regione in materia di produzione in filiera corta , pubblicato in line in IT e in EN sui siti web degli enti coinvolti e di ANCI Sardegna.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530337351"/>
                  </a:ext>
                </a:extLst>
              </a:tr>
            </a:tbl>
          </a:graphicData>
        </a:graphic>
      </p:graphicFrame>
      <p:pic>
        <p:nvPicPr>
          <p:cNvPr id="9" name="Immagine 8">
            <a:extLst>
              <a:ext uri="{FF2B5EF4-FFF2-40B4-BE49-F238E27FC236}">
                <a16:creationId xmlns:a16="http://schemas.microsoft.com/office/drawing/2014/main" id="{AFBE43E1-A071-CA59-0B49-35A2EC46B0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4372" y="12409"/>
            <a:ext cx="1023257" cy="1498209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25A4248E-E6CF-39A6-0CFE-FD8A1F8A2E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0829" y="-3719"/>
            <a:ext cx="2841171" cy="1529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614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>
            <a:extLst>
              <a:ext uri="{FF2B5EF4-FFF2-40B4-BE49-F238E27FC236}">
                <a16:creationId xmlns:a16="http://schemas.microsoft.com/office/drawing/2014/main" id="{371E6B48-15F3-BA27-D666-F3FB3E21CE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366" y="43051"/>
            <a:ext cx="2048607" cy="1509500"/>
          </a:xfrm>
          <a:prstGeom prst="rect">
            <a:avLst/>
          </a:prstGeom>
        </p:spPr>
      </p:pic>
      <p:graphicFrame>
        <p:nvGraphicFramePr>
          <p:cNvPr id="2" name="Tabella 6">
            <a:extLst>
              <a:ext uri="{FF2B5EF4-FFF2-40B4-BE49-F238E27FC236}">
                <a16:creationId xmlns:a16="http://schemas.microsoft.com/office/drawing/2014/main" id="{37522EFF-782B-7A5D-4A70-AF9BEC8BFA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8567744"/>
              </p:ext>
            </p:extLst>
          </p:nvPr>
        </p:nvGraphicFramePr>
        <p:xfrm>
          <a:off x="139849" y="1552551"/>
          <a:ext cx="11960293" cy="525691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313170">
                  <a:extLst>
                    <a:ext uri="{9D8B030D-6E8A-4147-A177-3AD203B41FA5}">
                      <a16:colId xmlns:a16="http://schemas.microsoft.com/office/drawing/2014/main" val="3297985639"/>
                    </a:ext>
                  </a:extLst>
                </a:gridCol>
                <a:gridCol w="989556">
                  <a:extLst>
                    <a:ext uri="{9D8B030D-6E8A-4147-A177-3AD203B41FA5}">
                      <a16:colId xmlns:a16="http://schemas.microsoft.com/office/drawing/2014/main" val="2828432445"/>
                    </a:ext>
                  </a:extLst>
                </a:gridCol>
                <a:gridCol w="1991639">
                  <a:extLst>
                    <a:ext uri="{9D8B030D-6E8A-4147-A177-3AD203B41FA5}">
                      <a16:colId xmlns:a16="http://schemas.microsoft.com/office/drawing/2014/main" val="2848974537"/>
                    </a:ext>
                  </a:extLst>
                </a:gridCol>
                <a:gridCol w="7665928">
                  <a:extLst>
                    <a:ext uri="{9D8B030D-6E8A-4147-A177-3AD203B41FA5}">
                      <a16:colId xmlns:a16="http://schemas.microsoft.com/office/drawing/2014/main" val="2655743655"/>
                    </a:ext>
                  </a:extLst>
                </a:gridCol>
              </a:tblGrid>
              <a:tr h="316867">
                <a:tc>
                  <a:txBody>
                    <a:bodyPr/>
                    <a:lstStyle/>
                    <a:p>
                      <a:r>
                        <a:rPr lang="it-IT" sz="1100" dirty="0"/>
                        <a:t>SPORTELLO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/>
                        <a:t>COMUNI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/>
                        <a:t>MACROAREEE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/>
                        <a:t>INDICATORI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3140327"/>
                  </a:ext>
                </a:extLst>
              </a:tr>
              <a:tr h="4940043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COMUNE DI OLBIA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Olbia, </a:t>
                      </a:r>
                    </a:p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Teti, Berchidda, Golfo Aranci.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·   Il cibo previene l’invecchiamento (prevenzione nelle strutture per anziani e vulnerabili </a:t>
                      </a:r>
                      <a:r>
                        <a:rPr lang="it-IT" sz="1200" b="0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etc</a:t>
                      </a: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);</a:t>
                      </a:r>
                    </a:p>
                    <a:p>
                      <a:pPr algn="l" fontAlgn="b"/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·   Il ruolo dell’impresa per la salvaguardia della dieta mediterranea per i prodotti a km0 e filiera corta;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·   Educare al cibo come strumento di alimentazione e di ricchezza culturale;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·   Dalla terra alla tavola: opportunità di sviluppo rurale per cittadini e imprese.</a:t>
                      </a:r>
                    </a:p>
                    <a:p>
                      <a:pPr algn="l" fontAlgn="b"/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algn="l" fontAlgn="b"/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algn="l" fontAlgn="b"/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endParaRPr lang="it-IT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Numero di vademecum prodotti;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numero di report prodotti;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numero di consultazioni on line e di pdf scaricati per ogni prodotto;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numero di persone che ha avuto accesso agli sportelli/che hanno chiesto informazioni/che hanno usufruito dei servizi.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530337351"/>
                  </a:ext>
                </a:extLst>
              </a:tr>
            </a:tbl>
          </a:graphicData>
        </a:graphic>
      </p:graphicFrame>
      <p:pic>
        <p:nvPicPr>
          <p:cNvPr id="9" name="Immagine 8">
            <a:extLst>
              <a:ext uri="{FF2B5EF4-FFF2-40B4-BE49-F238E27FC236}">
                <a16:creationId xmlns:a16="http://schemas.microsoft.com/office/drawing/2014/main" id="{AFBE43E1-A071-CA59-0B49-35A2EC46B0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0700" y="12410"/>
            <a:ext cx="990600" cy="1450394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25A4248E-E6CF-39A6-0CFE-FD8A1F8A2E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8180" y="0"/>
            <a:ext cx="2883820" cy="1552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5990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>
            <a:extLst>
              <a:ext uri="{FF2B5EF4-FFF2-40B4-BE49-F238E27FC236}">
                <a16:creationId xmlns:a16="http://schemas.microsoft.com/office/drawing/2014/main" id="{371E6B48-15F3-BA27-D666-F3FB3E21CE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366" y="43051"/>
            <a:ext cx="2048607" cy="1509500"/>
          </a:xfrm>
          <a:prstGeom prst="rect">
            <a:avLst/>
          </a:prstGeom>
        </p:spPr>
      </p:pic>
      <p:graphicFrame>
        <p:nvGraphicFramePr>
          <p:cNvPr id="2" name="Tabella 6">
            <a:extLst>
              <a:ext uri="{FF2B5EF4-FFF2-40B4-BE49-F238E27FC236}">
                <a16:creationId xmlns:a16="http://schemas.microsoft.com/office/drawing/2014/main" id="{BBBD36BC-E5F2-6ECE-1363-AD9FCFF03C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9020527"/>
              </p:ext>
            </p:extLst>
          </p:nvPr>
        </p:nvGraphicFramePr>
        <p:xfrm>
          <a:off x="0" y="1552552"/>
          <a:ext cx="12191999" cy="5404485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973610">
                  <a:extLst>
                    <a:ext uri="{9D8B030D-6E8A-4147-A177-3AD203B41FA5}">
                      <a16:colId xmlns:a16="http://schemas.microsoft.com/office/drawing/2014/main" val="3297985639"/>
                    </a:ext>
                  </a:extLst>
                </a:gridCol>
                <a:gridCol w="772954">
                  <a:extLst>
                    <a:ext uri="{9D8B030D-6E8A-4147-A177-3AD203B41FA5}">
                      <a16:colId xmlns:a16="http://schemas.microsoft.com/office/drawing/2014/main" val="2828432445"/>
                    </a:ext>
                  </a:extLst>
                </a:gridCol>
                <a:gridCol w="1735978">
                  <a:extLst>
                    <a:ext uri="{9D8B030D-6E8A-4147-A177-3AD203B41FA5}">
                      <a16:colId xmlns:a16="http://schemas.microsoft.com/office/drawing/2014/main" val="2848974537"/>
                    </a:ext>
                  </a:extLst>
                </a:gridCol>
                <a:gridCol w="8709457">
                  <a:extLst>
                    <a:ext uri="{9D8B030D-6E8A-4147-A177-3AD203B41FA5}">
                      <a16:colId xmlns:a16="http://schemas.microsoft.com/office/drawing/2014/main" val="2655743655"/>
                    </a:ext>
                  </a:extLst>
                </a:gridCol>
              </a:tblGrid>
              <a:tr h="266829">
                <a:tc>
                  <a:txBody>
                    <a:bodyPr/>
                    <a:lstStyle/>
                    <a:p>
                      <a:r>
                        <a:rPr lang="it-IT" sz="1100" dirty="0"/>
                        <a:t>SPORTELLO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/>
                        <a:t>COMUNI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/>
                        <a:t>MACROAREEE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/>
                        <a:t>ATTIVITA’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3140327"/>
                  </a:ext>
                </a:extLst>
              </a:tr>
              <a:tr h="4990081"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ORISTANO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u="none" strike="noStrike">
                          <a:solidFill>
                            <a:srgbClr val="000000"/>
                          </a:solidFill>
                          <a:effectLst/>
                        </a:rPr>
                        <a:t>Oristano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·   Il cibo previene l’invecchiamento (prevenzione nelle strutture per anziani e vulnerabili </a:t>
                      </a:r>
                      <a:r>
                        <a:rPr lang="it-IT" sz="1200" b="0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etc</a:t>
                      </a: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);</a:t>
                      </a:r>
                    </a:p>
                    <a:p>
                      <a:pPr algn="l" fontAlgn="b"/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·   La valorizzazione di parchi e giardini storici identitari quale strumento per lo sviluppo e loro adattamento del prodotto;</a:t>
                      </a:r>
                    </a:p>
                    <a:p>
                      <a:pPr algn="l" fontAlgn="b"/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·   Le identità territoriali, i prodotti tipici, i saperi antichi e i mestieri di un tempo;</a:t>
                      </a:r>
                    </a:p>
                    <a:p>
                      <a:pPr algn="l" fontAlgn="b"/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  Il cibo come elemento strategico culturale per la definizione del paesaggio.</a:t>
                      </a:r>
                    </a:p>
                    <a:p>
                      <a:pPr algn="l" fontAlgn="b"/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Partecipazione a 2 webinar di lancio;</a:t>
                      </a:r>
                    </a:p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Coinvolgimento di 12 comuni diversi da quelli che partecipano allo sportello;</a:t>
                      </a:r>
                    </a:p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partecipazione alla attività formativa diretta agli gestori dello sportello e organizzata da ANCI Sardegna; partecipazione  ai percorsi educativi e formativi con un Istituto scolastico o un Ente locale organizzati da ANCI Sardegna;</a:t>
                      </a:r>
                    </a:p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supporto per l'individuazione dei giovani neodiplomati che parteciperanno alle esperienze ERASMUS+;</a:t>
                      </a:r>
                    </a:p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supporto per organizzazione e realizzazione da parte di ANCI Sardegna di attività di training per politiche di sviluppo rurale per amministratori pubblici;</a:t>
                      </a:r>
                    </a:p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supporto per la diffusione di materiale divulgativo quali brochure, manuali, manifesti </a:t>
                      </a:r>
                      <a:r>
                        <a:rPr lang="it-IT" sz="1200" b="0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etc</a:t>
                      </a: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;</a:t>
                      </a:r>
                    </a:p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organizzazione e realizzazione con supporto di  ANCI Sardegna di un webinar tematico su una delle tematiche proprie dello sportello;</a:t>
                      </a:r>
                    </a:p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Promuovere iniziative di informazione e incontri per la corretta alimentazione come prevenzione della salute per le età fragili;</a:t>
                      </a:r>
                    </a:p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Elaborare e pubblicare materiale informativo sul cibo come prevenzione dell'invecchiamento e ricercare il contatto diretto con i soggetti in età fragile;</a:t>
                      </a:r>
                    </a:p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Presenza fisica e reperibilità dimostrata con schede giornaliere di presenza presso gli sportelli da parte dell'addetto secondo quanto previsto negli accordi;</a:t>
                      </a:r>
                    </a:p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Supporto alla organizzazione di iniziative ed eventi promosse da ANCI Sardegna relative agli sportelli, alle comunità del cibo, allo sviluppo rurale;</a:t>
                      </a:r>
                    </a:p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Supporto informativo costante, trasparente, agevole sui bandi UE, su bandi Regionali e su opportunità di sviluppo delle imprese;</a:t>
                      </a:r>
                    </a:p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Supporto informativo costante, trasparente, agevole sui bandi UE, su bandi Regionali e su opportunità di sviluppo delle imprese relative al paesaggio rurale e alla tutela di parchi e giardini storici;</a:t>
                      </a:r>
                    </a:p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Attività di  informazione sulla valorizzazione di parchi e giardini presenti sul territorio. Scouting su parchi e giardini storici  presenti sul territorio;</a:t>
                      </a:r>
                    </a:p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Scouting ed elencazione dei prodotti tipici presenti nel territorio di sportello, delle competenze/saperi/mestieri tradizionali;</a:t>
                      </a:r>
                    </a:p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La declinazione in chiave innovativa dei prodotti e dei mestieri tradizionali e dei mestieri/competenze/saperi;</a:t>
                      </a:r>
                    </a:p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Attività di  informazione sulla salvaguardia degli elementi paesaggistici collegati alla produzione del cibo, e sulle innovazioni che possono rendere i territori rurali socialmente più connessi. Scouting sugli elementi paesaggistici presenti sul territorio.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530337351"/>
                  </a:ext>
                </a:extLst>
              </a:tr>
            </a:tbl>
          </a:graphicData>
        </a:graphic>
      </p:graphicFrame>
      <p:pic>
        <p:nvPicPr>
          <p:cNvPr id="9" name="Immagine 8">
            <a:extLst>
              <a:ext uri="{FF2B5EF4-FFF2-40B4-BE49-F238E27FC236}">
                <a16:creationId xmlns:a16="http://schemas.microsoft.com/office/drawing/2014/main" id="{AFBE43E1-A071-CA59-0B49-35A2EC46B0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8929" y="12410"/>
            <a:ext cx="1034143" cy="1514148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25A4248E-E6CF-39A6-0CFE-FD8A1F8A2E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5256" y="26270"/>
            <a:ext cx="2786743" cy="1500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0057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>
            <a:extLst>
              <a:ext uri="{FF2B5EF4-FFF2-40B4-BE49-F238E27FC236}">
                <a16:creationId xmlns:a16="http://schemas.microsoft.com/office/drawing/2014/main" id="{371E6B48-15F3-BA27-D666-F3FB3E21CE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366" y="43051"/>
            <a:ext cx="2048607" cy="1509500"/>
          </a:xfrm>
          <a:prstGeom prst="rect">
            <a:avLst/>
          </a:prstGeom>
        </p:spPr>
      </p:pic>
      <p:graphicFrame>
        <p:nvGraphicFramePr>
          <p:cNvPr id="2" name="Tabella 6">
            <a:extLst>
              <a:ext uri="{FF2B5EF4-FFF2-40B4-BE49-F238E27FC236}">
                <a16:creationId xmlns:a16="http://schemas.microsoft.com/office/drawing/2014/main" id="{210406FD-2554-A546-0FC4-5E9B815F2B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8026839"/>
              </p:ext>
            </p:extLst>
          </p:nvPr>
        </p:nvGraphicFramePr>
        <p:xfrm>
          <a:off x="139848" y="1552551"/>
          <a:ext cx="12052151" cy="5221029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175385">
                  <a:extLst>
                    <a:ext uri="{9D8B030D-6E8A-4147-A177-3AD203B41FA5}">
                      <a16:colId xmlns:a16="http://schemas.microsoft.com/office/drawing/2014/main" val="3297985639"/>
                    </a:ext>
                  </a:extLst>
                </a:gridCol>
                <a:gridCol w="889348">
                  <a:extLst>
                    <a:ext uri="{9D8B030D-6E8A-4147-A177-3AD203B41FA5}">
                      <a16:colId xmlns:a16="http://schemas.microsoft.com/office/drawing/2014/main" val="2828432445"/>
                    </a:ext>
                  </a:extLst>
                </a:gridCol>
                <a:gridCol w="1841326">
                  <a:extLst>
                    <a:ext uri="{9D8B030D-6E8A-4147-A177-3AD203B41FA5}">
                      <a16:colId xmlns:a16="http://schemas.microsoft.com/office/drawing/2014/main" val="2848974537"/>
                    </a:ext>
                  </a:extLst>
                </a:gridCol>
                <a:gridCol w="8146092">
                  <a:extLst>
                    <a:ext uri="{9D8B030D-6E8A-4147-A177-3AD203B41FA5}">
                      <a16:colId xmlns:a16="http://schemas.microsoft.com/office/drawing/2014/main" val="2655743655"/>
                    </a:ext>
                  </a:extLst>
                </a:gridCol>
              </a:tblGrid>
              <a:tr h="267300">
                <a:tc>
                  <a:txBody>
                    <a:bodyPr/>
                    <a:lstStyle/>
                    <a:p>
                      <a:r>
                        <a:rPr lang="it-IT" sz="1100" dirty="0"/>
                        <a:t>SPORTELLO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/>
                        <a:t>COMUNI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/>
                        <a:t>MACROAREEE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/>
                        <a:t>OUTPUT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3140327"/>
                  </a:ext>
                </a:extLst>
              </a:tr>
              <a:tr h="4946709"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ORISTANO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u="none" strike="noStrike">
                          <a:solidFill>
                            <a:srgbClr val="000000"/>
                          </a:solidFill>
                          <a:effectLst/>
                        </a:rPr>
                        <a:t>Oristano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·   Il cibo previene l’invecchiamento (prevenzione nelle strutture per anziani e vulnerabili </a:t>
                      </a:r>
                      <a:r>
                        <a:rPr lang="it-IT" sz="1200" b="0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etc</a:t>
                      </a: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);</a:t>
                      </a:r>
                    </a:p>
                    <a:p>
                      <a:pPr algn="l" fontAlgn="b"/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·   La valorizzazione di parchi e giardini storici identitari quale strumento per lo sviluppo e loro adattamento del prodotto;</a:t>
                      </a:r>
                    </a:p>
                    <a:p>
                      <a:pPr algn="l" fontAlgn="b"/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·   Le identità territoriali, i prodotti tipici, i saperi antichi e i mestieri di un tempo;</a:t>
                      </a:r>
                    </a:p>
                    <a:p>
                      <a:pPr algn="l" fontAlgn="b"/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  Il cibo come elemento strategico culturale per la definizione del paesaggio.</a:t>
                      </a:r>
                    </a:p>
                    <a:p>
                      <a:pPr algn="l" fontAlgn="b"/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Verbali di presenza ai webinar;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verbale/foglio di presenza alla attività formativa per i gestori di sportello;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Report trimestrali e report finale annuale con resoconto della attività di coinvolgimento di 12 comuni diversi da quelli che partecipano allo sportello;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n. 2 accordi sottoscritti con almeno 2 imprese e/o associazioni di categoria territoriali;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 webinar tematico su una delle tematiche proprie dello sportello;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Report trimestrale e annuale su tutte le attività svolte, redatto per singoli punti, con specifica delle attività svolte, dei prodotti ottenuti, degli indicatori raggiunti;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Vademecum sulla utilizzazione  del cibo come prevenzione per l'invecchiamento, pubblicato on line in italiano e in inglese, e in formato cartaceo in italiano per una distribuzione agli anziani;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Report trimestrale e annuale con attività svolta con gli anziani , con  le strutture per anziani e vulnerabili, con schede di attività. Incontri e convegni sul tema del cibo come prevenzione per l'invecchiamento;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Schede risultanti dall'attività di scouting sui parchi e giardini, pubblicate on line in IT e EN sui siti web degli enti coinvolti e sul sito di ANCI Sardegna;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Piccolo vademecum con elenco, descrizione ,localizzazione, storia dei prodotti tipici, dei mestieri/competenze/saperi presenti nel territorio, redatto in italiano e in inglese e caricato on line sul sito degli enti partecipanti allo sportello e sul sito di ANCI Sardegna;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Report sulle possibili innovazioni di sistema possono apportare ai mestieri, i prodotti i saperi tradizionali in modo da rendere più attrattiva ed economicamente sostenibile la loro gestione, in italiano e in inglese, caricato on line  sul sito degli enti partecipanti allo sportello e sul sito di ANCI Sardegna;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Pubblicazione, vademecum sul paesaggio agrario e i suoi collegamenti con il cibo, con elementi territoriali in evidenza, pubblicato on line in IT e in EN sui siti web degli enti coinvolti e di ANCI Sardegna;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Incontri con imprese e con stakeholder.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530337351"/>
                  </a:ext>
                </a:extLst>
              </a:tr>
            </a:tbl>
          </a:graphicData>
        </a:graphic>
      </p:graphicFrame>
      <p:pic>
        <p:nvPicPr>
          <p:cNvPr id="9" name="Immagine 8">
            <a:extLst>
              <a:ext uri="{FF2B5EF4-FFF2-40B4-BE49-F238E27FC236}">
                <a16:creationId xmlns:a16="http://schemas.microsoft.com/office/drawing/2014/main" id="{AFBE43E1-A071-CA59-0B49-35A2EC46B0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5824" y="12409"/>
            <a:ext cx="980353" cy="1435391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25A4248E-E6CF-39A6-0CFE-FD8A1F8A2E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7243" y="12408"/>
            <a:ext cx="2854757" cy="1536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7817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>
            <a:extLst>
              <a:ext uri="{FF2B5EF4-FFF2-40B4-BE49-F238E27FC236}">
                <a16:creationId xmlns:a16="http://schemas.microsoft.com/office/drawing/2014/main" id="{371E6B48-15F3-BA27-D666-F3FB3E21CE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366" y="43051"/>
            <a:ext cx="2048607" cy="1509500"/>
          </a:xfrm>
          <a:prstGeom prst="rect">
            <a:avLst/>
          </a:prstGeom>
        </p:spPr>
      </p:pic>
      <p:graphicFrame>
        <p:nvGraphicFramePr>
          <p:cNvPr id="2" name="Tabella 6">
            <a:extLst>
              <a:ext uri="{FF2B5EF4-FFF2-40B4-BE49-F238E27FC236}">
                <a16:creationId xmlns:a16="http://schemas.microsoft.com/office/drawing/2014/main" id="{843FC7FD-5F94-4809-9373-C05AB06585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7904962"/>
              </p:ext>
            </p:extLst>
          </p:nvPr>
        </p:nvGraphicFramePr>
        <p:xfrm>
          <a:off x="139848" y="1552551"/>
          <a:ext cx="12052151" cy="5221029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175385">
                  <a:extLst>
                    <a:ext uri="{9D8B030D-6E8A-4147-A177-3AD203B41FA5}">
                      <a16:colId xmlns:a16="http://schemas.microsoft.com/office/drawing/2014/main" val="3297985639"/>
                    </a:ext>
                  </a:extLst>
                </a:gridCol>
                <a:gridCol w="889348">
                  <a:extLst>
                    <a:ext uri="{9D8B030D-6E8A-4147-A177-3AD203B41FA5}">
                      <a16:colId xmlns:a16="http://schemas.microsoft.com/office/drawing/2014/main" val="2828432445"/>
                    </a:ext>
                  </a:extLst>
                </a:gridCol>
                <a:gridCol w="1841326">
                  <a:extLst>
                    <a:ext uri="{9D8B030D-6E8A-4147-A177-3AD203B41FA5}">
                      <a16:colId xmlns:a16="http://schemas.microsoft.com/office/drawing/2014/main" val="2848974537"/>
                    </a:ext>
                  </a:extLst>
                </a:gridCol>
                <a:gridCol w="8146092">
                  <a:extLst>
                    <a:ext uri="{9D8B030D-6E8A-4147-A177-3AD203B41FA5}">
                      <a16:colId xmlns:a16="http://schemas.microsoft.com/office/drawing/2014/main" val="2655743655"/>
                    </a:ext>
                  </a:extLst>
                </a:gridCol>
              </a:tblGrid>
              <a:tr h="267300">
                <a:tc>
                  <a:txBody>
                    <a:bodyPr/>
                    <a:lstStyle/>
                    <a:p>
                      <a:r>
                        <a:rPr lang="it-IT" sz="1100" dirty="0"/>
                        <a:t>SPORTELLO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/>
                        <a:t>COMUNI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/>
                        <a:t>MACROAREEE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/>
                        <a:t>INDICATORI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3140327"/>
                  </a:ext>
                </a:extLst>
              </a:tr>
              <a:tr h="4946709"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ORISTANO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u="none" strike="noStrike">
                          <a:solidFill>
                            <a:srgbClr val="000000"/>
                          </a:solidFill>
                          <a:effectLst/>
                        </a:rPr>
                        <a:t>Oristano</a:t>
                      </a:r>
                      <a:endParaRPr lang="it-IT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·   Il cibo previene l’invecchiamento (prevenzione nelle strutture per anziani e vulnerabili </a:t>
                      </a:r>
                      <a:r>
                        <a:rPr lang="it-IT" sz="1200" b="0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etc</a:t>
                      </a: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);</a:t>
                      </a:r>
                    </a:p>
                    <a:p>
                      <a:pPr algn="l" fontAlgn="b"/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·   La valorizzazione di parchi e giardini storici identitari quale strumento per lo sviluppo e loro adattamento del prodotto;</a:t>
                      </a:r>
                    </a:p>
                    <a:p>
                      <a:pPr algn="l" fontAlgn="b"/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·   Le identità territoriali, i prodotti tipici, i saperi antichi e i mestieri di un tempo;</a:t>
                      </a:r>
                    </a:p>
                    <a:p>
                      <a:pPr algn="l" fontAlgn="b"/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  Il cibo come elemento strategico culturale per la definizione del paesaggio.</a:t>
                      </a:r>
                    </a:p>
                    <a:p>
                      <a:pPr algn="l" fontAlgn="b"/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Numero di vademecum prodotti;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numero di report prodotti;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numero di consultazioni on line e di pdf scaricati per ogni prodotto;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numero di persone che ha avuto accesso agli sportelli/che hanno chiesto informazioni/che hanno usufruito dei servizi.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530337351"/>
                  </a:ext>
                </a:extLst>
              </a:tr>
            </a:tbl>
          </a:graphicData>
        </a:graphic>
      </p:graphicFrame>
      <p:pic>
        <p:nvPicPr>
          <p:cNvPr id="9" name="Immagine 8">
            <a:extLst>
              <a:ext uri="{FF2B5EF4-FFF2-40B4-BE49-F238E27FC236}">
                <a16:creationId xmlns:a16="http://schemas.microsoft.com/office/drawing/2014/main" id="{AFBE43E1-A071-CA59-0B49-35A2EC46B0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9815" y="12410"/>
            <a:ext cx="1012371" cy="1482270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25A4248E-E6CF-39A6-0CFE-FD8A1F8A2E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2600" y="0"/>
            <a:ext cx="2819399" cy="1517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4927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ella 6">
            <a:extLst>
              <a:ext uri="{FF2B5EF4-FFF2-40B4-BE49-F238E27FC236}">
                <a16:creationId xmlns:a16="http://schemas.microsoft.com/office/drawing/2014/main" id="{4577076D-09F1-6CF7-7676-EFD576D696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8166722"/>
              </p:ext>
            </p:extLst>
          </p:nvPr>
        </p:nvGraphicFramePr>
        <p:xfrm>
          <a:off x="-2" y="1423870"/>
          <a:ext cx="12192002" cy="5344130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1481371">
                  <a:extLst>
                    <a:ext uri="{9D8B030D-6E8A-4147-A177-3AD203B41FA5}">
                      <a16:colId xmlns:a16="http://schemas.microsoft.com/office/drawing/2014/main" val="3297985639"/>
                    </a:ext>
                  </a:extLst>
                </a:gridCol>
                <a:gridCol w="1396112">
                  <a:extLst>
                    <a:ext uri="{9D8B030D-6E8A-4147-A177-3AD203B41FA5}">
                      <a16:colId xmlns:a16="http://schemas.microsoft.com/office/drawing/2014/main" val="2828432445"/>
                    </a:ext>
                  </a:extLst>
                </a:gridCol>
                <a:gridCol w="2595901">
                  <a:extLst>
                    <a:ext uri="{9D8B030D-6E8A-4147-A177-3AD203B41FA5}">
                      <a16:colId xmlns:a16="http://schemas.microsoft.com/office/drawing/2014/main" val="2848974537"/>
                    </a:ext>
                  </a:extLst>
                </a:gridCol>
                <a:gridCol w="6718618">
                  <a:extLst>
                    <a:ext uri="{9D8B030D-6E8A-4147-A177-3AD203B41FA5}">
                      <a16:colId xmlns:a16="http://schemas.microsoft.com/office/drawing/2014/main" val="2655743655"/>
                    </a:ext>
                  </a:extLst>
                </a:gridCol>
              </a:tblGrid>
              <a:tr h="711161">
                <a:tc>
                  <a:txBody>
                    <a:bodyPr/>
                    <a:lstStyle/>
                    <a:p>
                      <a:r>
                        <a:rPr lang="it-IT" sz="1600" dirty="0"/>
                        <a:t>SPORTELLO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COMUNI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/>
                        <a:t>MACROAREE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/>
                        <a:t>INDICATORI</a:t>
                      </a:r>
                    </a:p>
                    <a:p>
                      <a:endParaRPr lang="it-IT" sz="1400" dirty="0"/>
                    </a:p>
                    <a:p>
                      <a:endParaRPr lang="it-IT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3140327"/>
                  </a:ext>
                </a:extLst>
              </a:tr>
              <a:tr h="4612610">
                <a:tc>
                  <a:txBody>
                    <a:bodyPr/>
                    <a:lstStyle/>
                    <a:p>
                      <a:r>
                        <a:rPr lang="it-IT" sz="1200" dirty="0"/>
                        <a:t>UNIONE DEI COMUNI ALTA GALLURA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/>
                        <a:t>Aggius, </a:t>
                      </a:r>
                    </a:p>
                    <a:p>
                      <a:r>
                        <a:rPr lang="it-IT" sz="1200" dirty="0"/>
                        <a:t>Aglientu, </a:t>
                      </a:r>
                    </a:p>
                    <a:p>
                      <a:r>
                        <a:rPr lang="it-IT" sz="1200" dirty="0"/>
                        <a:t>Badesi, </a:t>
                      </a:r>
                      <a:r>
                        <a:rPr lang="it-IT" sz="1200" dirty="0" err="1"/>
                        <a:t>Bortigadas</a:t>
                      </a:r>
                      <a:r>
                        <a:rPr lang="it-IT" sz="1200" dirty="0"/>
                        <a:t>, Calangianus, Luogosanto, Luras,</a:t>
                      </a:r>
                    </a:p>
                    <a:p>
                      <a:r>
                        <a:rPr lang="it-IT" sz="1200" dirty="0"/>
                        <a:t> Santa Teresa di Gallura, </a:t>
                      </a:r>
                    </a:p>
                    <a:p>
                      <a:r>
                        <a:rPr lang="it-IT" sz="1200" dirty="0"/>
                        <a:t>Tempio Pausania, Trinità d'Agultu, Vignola, </a:t>
                      </a:r>
                    </a:p>
                    <a:p>
                      <a:r>
                        <a:rPr lang="it-IT" sz="1200" dirty="0"/>
                        <a:t>Viddalba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100" dirty="0"/>
                        <a:t>·</a:t>
                      </a:r>
                      <a:r>
                        <a:rPr lang="it-IT" sz="1200" dirty="0"/>
                        <a:t>   Le identità territoriali, i prodotti tipici, i saperi antichi e i mestieri di un tempo;</a:t>
                      </a:r>
                    </a:p>
                    <a:p>
                      <a:endParaRPr lang="it-IT" sz="12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/>
                        <a:t>·   Dalla terra alla tavola: opportunità di sviluppo rurale per cittadini e imprese;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/>
                        <a:t>  ·    Educare al cibo come strumento di alimentazione e di ricchezza culturale;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/>
                        <a:t>·   Il valore della dieta mediterranea come elemento nutrizionale nell’evoluzione dell’infanzia e dell’adolescenza e come strumento di prevenzione delle patologie croniche negli adulti e negli anziani.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100" dirty="0"/>
                    </a:p>
                    <a:p>
                      <a:endParaRPr lang="it-IT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it-IT" sz="1400" dirty="0"/>
                        <a:t>Numero di vademecum prodotti;</a:t>
                      </a:r>
                    </a:p>
                    <a:p>
                      <a:pPr marL="285750" indent="-2857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it-IT" sz="1400" dirty="0"/>
                        <a:t>Numero di report prodotti;</a:t>
                      </a:r>
                    </a:p>
                    <a:p>
                      <a:pPr marL="285750" indent="-2857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it-IT" sz="1400" dirty="0"/>
                        <a:t>Numero di consultazioni on line e di pdf scaricati per ogni prodotto;</a:t>
                      </a:r>
                    </a:p>
                    <a:p>
                      <a:pPr marL="285750" indent="-2857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it-IT" sz="1400" dirty="0"/>
                        <a:t>Numero di persone che ha avuto accesso agli sportelli/che hanno chiesto informazioni/che hanno usufruito dei servizi.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0337351"/>
                  </a:ext>
                </a:extLst>
              </a:tr>
            </a:tbl>
          </a:graphicData>
        </a:graphic>
      </p:graphicFrame>
      <p:pic>
        <p:nvPicPr>
          <p:cNvPr id="2" name="Immagine 1">
            <a:extLst>
              <a:ext uri="{FF2B5EF4-FFF2-40B4-BE49-F238E27FC236}">
                <a16:creationId xmlns:a16="http://schemas.microsoft.com/office/drawing/2014/main" id="{4162CE2C-1846-52EF-F091-8A7E7D9044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83" y="27166"/>
            <a:ext cx="2253468" cy="1396704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AFBE43E1-A071-CA59-0B49-35A2EC46B0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2472" y="12410"/>
            <a:ext cx="947057" cy="1386640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25A4248E-E6CF-39A6-0CFE-FD8A1F8A2EB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5886" y="-21300"/>
            <a:ext cx="2656114" cy="1429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720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>
            <a:extLst>
              <a:ext uri="{FF2B5EF4-FFF2-40B4-BE49-F238E27FC236}">
                <a16:creationId xmlns:a16="http://schemas.microsoft.com/office/drawing/2014/main" id="{371E6B48-15F3-BA27-D666-F3FB3E21CE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366" y="43051"/>
            <a:ext cx="2048607" cy="1509500"/>
          </a:xfrm>
          <a:prstGeom prst="rect">
            <a:avLst/>
          </a:prstGeom>
        </p:spPr>
      </p:pic>
      <p:graphicFrame>
        <p:nvGraphicFramePr>
          <p:cNvPr id="2" name="Tabella 6">
            <a:extLst>
              <a:ext uri="{FF2B5EF4-FFF2-40B4-BE49-F238E27FC236}">
                <a16:creationId xmlns:a16="http://schemas.microsoft.com/office/drawing/2014/main" id="{5852E8A8-D111-E502-DBF3-639D77D3CB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1544031"/>
              </p:ext>
            </p:extLst>
          </p:nvPr>
        </p:nvGraphicFramePr>
        <p:xfrm>
          <a:off x="139848" y="1552551"/>
          <a:ext cx="12052150" cy="5227325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988485">
                  <a:extLst>
                    <a:ext uri="{9D8B030D-6E8A-4147-A177-3AD203B41FA5}">
                      <a16:colId xmlns:a16="http://schemas.microsoft.com/office/drawing/2014/main" val="3297985639"/>
                    </a:ext>
                  </a:extLst>
                </a:gridCol>
                <a:gridCol w="1215474">
                  <a:extLst>
                    <a:ext uri="{9D8B030D-6E8A-4147-A177-3AD203B41FA5}">
                      <a16:colId xmlns:a16="http://schemas.microsoft.com/office/drawing/2014/main" val="2828432445"/>
                    </a:ext>
                  </a:extLst>
                </a:gridCol>
                <a:gridCol w="2459421">
                  <a:extLst>
                    <a:ext uri="{9D8B030D-6E8A-4147-A177-3AD203B41FA5}">
                      <a16:colId xmlns:a16="http://schemas.microsoft.com/office/drawing/2014/main" val="2848974537"/>
                    </a:ext>
                  </a:extLst>
                </a:gridCol>
                <a:gridCol w="7388770">
                  <a:extLst>
                    <a:ext uri="{9D8B030D-6E8A-4147-A177-3AD203B41FA5}">
                      <a16:colId xmlns:a16="http://schemas.microsoft.com/office/drawing/2014/main" val="2655743655"/>
                    </a:ext>
                  </a:extLst>
                </a:gridCol>
              </a:tblGrid>
              <a:tr h="274325">
                <a:tc>
                  <a:txBody>
                    <a:bodyPr/>
                    <a:lstStyle/>
                    <a:p>
                      <a:r>
                        <a:rPr lang="it-IT" sz="1100" dirty="0"/>
                        <a:t>SPORTELLO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/>
                        <a:t>COMUNI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/>
                        <a:t>MACROAREE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/>
                        <a:t>ATTIVITA’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3140327"/>
                  </a:ext>
                </a:extLst>
              </a:tr>
              <a:tr h="4875138">
                <a:tc>
                  <a:txBody>
                    <a:bodyPr/>
                    <a:lstStyle/>
                    <a:p>
                      <a:r>
                        <a:rPr lang="it-IT" sz="1100" dirty="0"/>
                        <a:t>UNIONE DEI COMUNI METALLA E MARE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100" dirty="0" err="1"/>
                        <a:t>Muesi</a:t>
                      </a:r>
                      <a:r>
                        <a:rPr lang="it-IT" sz="1100" dirty="0"/>
                        <a:t>, </a:t>
                      </a:r>
                    </a:p>
                    <a:p>
                      <a:r>
                        <a:rPr lang="it-IT" sz="1100" dirty="0"/>
                        <a:t>Buggerru, Fluminimaggiore, </a:t>
                      </a:r>
                    </a:p>
                    <a:p>
                      <a:r>
                        <a:rPr lang="it-IT" sz="1100" dirty="0"/>
                        <a:t>Narcao, Domusnovas, Gonnesa.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it-IT" sz="1100" dirty="0"/>
                        <a:t>Il cibo previene l’invecchiamento (prevenzione nelle strutture per anziani e vulnerabili </a:t>
                      </a:r>
                      <a:r>
                        <a:rPr lang="it-IT" sz="1100" dirty="0" err="1"/>
                        <a:t>etc</a:t>
                      </a:r>
                      <a:r>
                        <a:rPr lang="it-IT" sz="1100" dirty="0"/>
                        <a:t>);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it-IT" sz="1100" dirty="0"/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it-IT" sz="1100" dirty="0"/>
                        <a:t>Dalla terra alla tavola: opportunità di sviluppo rurale per cittadini e imprese;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it-IT" sz="1100" dirty="0"/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it-IT" sz="1100" dirty="0"/>
                        <a:t>Il cibo come elemento strategico culturale per la definizione del paesaggio;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it-IT" sz="1100" dirty="0"/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it-IT" sz="1100" dirty="0"/>
                        <a:t>Le identità territoriali, i prodotti tipici, i saperi antichi e i mestieri di un tempo.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it-IT" sz="1100" dirty="0"/>
                        <a:t>Partecipazione a 2 webinar di lancio;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it-IT" sz="1100" dirty="0"/>
                        <a:t>Coinvolgimento di 12 comuni diversi da quelli che partecipano allo sportello;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it-IT" sz="1100" dirty="0"/>
                        <a:t>Partecipazione alla attività formativa diretta agli gestori dello sportello e organizzata da ANCI Sardegna;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it-IT" sz="1100" dirty="0"/>
                        <a:t>Partecipazione  ai percorsi educativi e formativi con un Istituto scolastico o un Ente locale organizzati da ANCI Sardegna;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it-IT" sz="1100" dirty="0"/>
                        <a:t>Supporto per l'individuazione  dei giovani neodiplomati che parteciperanno alle esperienze ERASMUS+;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it-IT" sz="1100" dirty="0"/>
                        <a:t>Supporto per organizzazione e realizzazione da parte di ANCI Sardegna di attività di training per politiche di sviluppo rurale per amministratori pubblici;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it-IT" sz="1100" dirty="0"/>
                        <a:t>Supporto per la diffusione di materiale divulgativo quali brochure, manuali, manifesti e altro;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it-IT" sz="1100" dirty="0"/>
                        <a:t>organizzazione e realizzazione con supporto di  ANCI Sardegna di un webinar tematico su una delle tematiche proprie dello sportello;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it-IT" sz="1100" dirty="0"/>
                        <a:t>Promuovere iniziative di informazione e incontri per la corretta alimentazione come prevenzione della salute per le età fragili;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it-IT" sz="1100" dirty="0"/>
                        <a:t>Elaborare e pubblicare materiale informativo sul cibo come prevenzione  dell'invecchiamento e ricercare il contatto diretto con i soggetti in età fragile;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it-IT" sz="1100" dirty="0"/>
                        <a:t>Presenza fisica e reperibilità dimostrata con schede giornaliere di presenza presso gli sportelli da parte dell'addetto secondo quanto previsto negli accordi;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it-IT" sz="1100" dirty="0"/>
                        <a:t>Supporto alla organizzazione di iniziative ed eventi promosse da ANCI Sardegna relative agli sportelli, alle comunità del cibo, allo sviluppo rurale;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it-IT" sz="1100" dirty="0"/>
                        <a:t>Supporto informativo costante, trasparente, agevole sui bandi UE, su bandi Regionali e su opportunità di sviluppo delle imprese;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it-IT" sz="1100" dirty="0"/>
                        <a:t>Attività di informazione sulla strategia Farm To </a:t>
                      </a:r>
                      <a:r>
                        <a:rPr lang="it-IT" sz="1100" dirty="0" err="1"/>
                        <a:t>Fork</a:t>
                      </a:r>
                      <a:r>
                        <a:rPr lang="it-IT" sz="1100" dirty="0"/>
                        <a:t>, sul New green deal, sul Piano di Sviluppo Rurale, sulla agricoltura biologica e agricoltura rigenerativa;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it-IT" sz="1100" dirty="0"/>
                        <a:t>Attività di  informazione sulla salvaguardia degli elementi paesaggistici collegati alla produzione del cibo, e sulle innovazioni che possono rendere i territori rurali socialmente più connessi;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it-IT" sz="1100" dirty="0"/>
                        <a:t>Scouting sugli elementi paesaggistici presenti sul territorio;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it-IT" sz="1100" dirty="0"/>
                        <a:t>Scouting ed elencazione dei prodotti tipici presenti nel territorio di sportello, delle competenze/saperi/mestieri tradizionali;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it-IT" sz="1100" dirty="0"/>
                        <a:t>La declinazione in chiave innovativa dei prodotti e dei mestieri tradizionali e dei mestieri/competenze/saperi.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0337351"/>
                  </a:ext>
                </a:extLst>
              </a:tr>
            </a:tbl>
          </a:graphicData>
        </a:graphic>
      </p:graphicFrame>
      <p:pic>
        <p:nvPicPr>
          <p:cNvPr id="9" name="Immagine 8">
            <a:extLst>
              <a:ext uri="{FF2B5EF4-FFF2-40B4-BE49-F238E27FC236}">
                <a16:creationId xmlns:a16="http://schemas.microsoft.com/office/drawing/2014/main" id="{AFBE43E1-A071-CA59-0B49-35A2EC46B0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9815" y="12410"/>
            <a:ext cx="1012371" cy="1482270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25A4248E-E6CF-39A6-0CFE-FD8A1F8A2E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1714" y="-21301"/>
            <a:ext cx="2830286" cy="1523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2476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>
            <a:extLst>
              <a:ext uri="{FF2B5EF4-FFF2-40B4-BE49-F238E27FC236}">
                <a16:creationId xmlns:a16="http://schemas.microsoft.com/office/drawing/2014/main" id="{371E6B48-15F3-BA27-D666-F3FB3E21CE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366" y="43051"/>
            <a:ext cx="2048607" cy="1509500"/>
          </a:xfrm>
          <a:prstGeom prst="rect">
            <a:avLst/>
          </a:prstGeom>
        </p:spPr>
      </p:pic>
      <p:graphicFrame>
        <p:nvGraphicFramePr>
          <p:cNvPr id="2" name="Tabella 6">
            <a:extLst>
              <a:ext uri="{FF2B5EF4-FFF2-40B4-BE49-F238E27FC236}">
                <a16:creationId xmlns:a16="http://schemas.microsoft.com/office/drawing/2014/main" id="{72DABB71-4013-CBEF-4306-10FC8A6B79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2850540"/>
              </p:ext>
            </p:extLst>
          </p:nvPr>
        </p:nvGraphicFramePr>
        <p:xfrm>
          <a:off x="107576" y="1608082"/>
          <a:ext cx="12084424" cy="5201401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1332341">
                  <a:extLst>
                    <a:ext uri="{9D8B030D-6E8A-4147-A177-3AD203B41FA5}">
                      <a16:colId xmlns:a16="http://schemas.microsoft.com/office/drawing/2014/main" val="3297985639"/>
                    </a:ext>
                  </a:extLst>
                </a:gridCol>
                <a:gridCol w="1750768">
                  <a:extLst>
                    <a:ext uri="{9D8B030D-6E8A-4147-A177-3AD203B41FA5}">
                      <a16:colId xmlns:a16="http://schemas.microsoft.com/office/drawing/2014/main" val="2828432445"/>
                    </a:ext>
                  </a:extLst>
                </a:gridCol>
                <a:gridCol w="2327246">
                  <a:extLst>
                    <a:ext uri="{9D8B030D-6E8A-4147-A177-3AD203B41FA5}">
                      <a16:colId xmlns:a16="http://schemas.microsoft.com/office/drawing/2014/main" val="2848974537"/>
                    </a:ext>
                  </a:extLst>
                </a:gridCol>
                <a:gridCol w="6674069">
                  <a:extLst>
                    <a:ext uri="{9D8B030D-6E8A-4147-A177-3AD203B41FA5}">
                      <a16:colId xmlns:a16="http://schemas.microsoft.com/office/drawing/2014/main" val="2655743655"/>
                    </a:ext>
                  </a:extLst>
                </a:gridCol>
              </a:tblGrid>
              <a:tr h="583681">
                <a:tc>
                  <a:txBody>
                    <a:bodyPr/>
                    <a:lstStyle/>
                    <a:p>
                      <a:r>
                        <a:rPr lang="it-IT" sz="1400" dirty="0"/>
                        <a:t>SPORTELLO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/>
                        <a:t>COMUNI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MACROAREE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OUTPUT</a:t>
                      </a:r>
                    </a:p>
                    <a:p>
                      <a:endParaRPr lang="it-IT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3140327"/>
                  </a:ext>
                </a:extLst>
              </a:tr>
              <a:tr h="4617697">
                <a:tc>
                  <a:txBody>
                    <a:bodyPr/>
                    <a:lstStyle/>
                    <a:p>
                      <a:r>
                        <a:rPr lang="it-IT" sz="1100" dirty="0"/>
                        <a:t>UNIONE DEI COMUNI METALLA E MARE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100" dirty="0" smtClean="0"/>
                        <a:t>Musei</a:t>
                      </a:r>
                      <a:r>
                        <a:rPr lang="it-IT" sz="1100" dirty="0"/>
                        <a:t>, </a:t>
                      </a:r>
                    </a:p>
                    <a:p>
                      <a:r>
                        <a:rPr lang="it-IT" sz="1100" dirty="0"/>
                        <a:t>Buggerru, Fluminimaggiore, Narcao, </a:t>
                      </a:r>
                    </a:p>
                    <a:p>
                      <a:r>
                        <a:rPr lang="it-IT" sz="1100" dirty="0"/>
                        <a:t>Domusnovas, </a:t>
                      </a:r>
                    </a:p>
                    <a:p>
                      <a:r>
                        <a:rPr lang="it-IT" sz="1100" dirty="0"/>
                        <a:t>Gonnesa.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it-IT" sz="1100" dirty="0"/>
                        <a:t>Il cibo previene l’invecchiamento (prevenzione nelle strutture per anziani e vulnerabili </a:t>
                      </a:r>
                      <a:r>
                        <a:rPr lang="it-IT" sz="1100" dirty="0" err="1"/>
                        <a:t>etc</a:t>
                      </a:r>
                      <a:r>
                        <a:rPr lang="it-IT" sz="1100" dirty="0"/>
                        <a:t>);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it-IT" sz="1100" dirty="0"/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it-IT" sz="1100" dirty="0"/>
                        <a:t>Dalla terra alla tavola: opportunità di sviluppo rurale per cittadini e imprese;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it-IT" sz="1100" dirty="0"/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it-IT" sz="1100" dirty="0"/>
                        <a:t>Il cibo come elemento strategico culturale per la definizione del paesaggio;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it-IT" sz="1100" dirty="0"/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it-IT" sz="1100" dirty="0"/>
                        <a:t>Le identità territoriali, i prodotti tipici, i saperi antichi e i mestieri di un tempo.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1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100" dirty="0"/>
                    </a:p>
                    <a:p>
                      <a:endParaRPr lang="it-IT" sz="1100" dirty="0"/>
                    </a:p>
                    <a:p>
                      <a:endParaRPr lang="it-IT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it-IT" sz="1100" dirty="0"/>
                        <a:t>Verbali di presenza ai webinar;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it-IT" sz="1100" dirty="0"/>
                        <a:t>verbale/foglio di presenza alla attività formativa per i gestori di sportello;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it-IT" sz="1100" dirty="0"/>
                        <a:t>Report trimestrali e report finale annuale con resoconto della attività di coinvolgimento di 12 comuni diversi da quelli che partecipano allo sportello;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it-IT" sz="1100" dirty="0"/>
                        <a:t>n. 2 accordi sottoscritti con almeno 2 imprese e/o associazioni di categoria territoriali;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it-IT" sz="1100" dirty="0"/>
                        <a:t>un webinar tematico su una delle tematiche proprie dello sportello;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it-IT" sz="1100" dirty="0"/>
                        <a:t>Report trimestrale e annuale su tutte le attività svolte, redatto per singoli punti, con specifica delle attività svolte, dei prodotti ottenuti, degli indicatori raggiunti;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it-IT" sz="1100" dirty="0"/>
                        <a:t>Schede giornaliere con elenco ed estremi (nome, cognome, luogo di residenza e indirizzo email) dei soggetti che hanno interagito con gli sportelli e che hanno usufruito dei servizi;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it-IT" sz="1100" dirty="0"/>
                        <a:t>Vademecum sulla utilizzazione  del cibo come prevenzione per l'invecchiamento, pubblicato on line in italiano e in inglese, e in formato cartaceo in italiano per una distribuzione agli anziani;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it-IT" sz="1100" dirty="0"/>
                        <a:t>Report trimestrale e annuale con attività svolta con gli anziani , con  le strutture per anziani e vulnerabili, con schede di attività. Incontri e convegni sul tema del cibo come prevenzione per l'invecchiamento;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it-IT" sz="1100" dirty="0"/>
                        <a:t>Servizio di informazione aggiornato settimanalmente on line su opportunità di partecipazione una bandi UE o regionali per imprese e privati;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it-IT" sz="1100" dirty="0"/>
                        <a:t>Vademecum sullo sviluppo rurale e sulle opportunità fornire dall'UE, dal Governo Nazionale  e dalla Regione in materia di produzione in filiera corta , pubblicato in line in IT e in EN sui siti web degli enti coinvolti e di ANCI Sardegna;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it-IT" sz="1100" dirty="0"/>
                        <a:t>Piccolo vademecum con elenco, descrizione ,localizzazione, storia dei prodotti tipici, dei mestieri/competenze/saperi presenti nel territorio, redatto in italiano e in inglese e caricato on line sul sito degli enti partecipanti allo sportello e sul sito di ANCI Sardegna;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it-IT" sz="1100" dirty="0"/>
                        <a:t>Report sulle possibili innovazioni di sistema possono apportare ai mestieri, i prodotti i saperi tradizionali in modo da rendere più attrattiva ed economicamente sostenibile la loro gestione, in italiano e in inglese, caricato on line  sul sito degli enti partecipanti allo sportello e sul sito di ANCI Sardegna.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0337351"/>
                  </a:ext>
                </a:extLst>
              </a:tr>
            </a:tbl>
          </a:graphicData>
        </a:graphic>
      </p:graphicFrame>
      <p:pic>
        <p:nvPicPr>
          <p:cNvPr id="9" name="Immagine 8">
            <a:extLst>
              <a:ext uri="{FF2B5EF4-FFF2-40B4-BE49-F238E27FC236}">
                <a16:creationId xmlns:a16="http://schemas.microsoft.com/office/drawing/2014/main" id="{AFBE43E1-A071-CA59-0B49-35A2EC46B0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600" y="12409"/>
            <a:ext cx="1066800" cy="1561963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25A4248E-E6CF-39A6-0CFE-FD8A1F8A2E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8083" y="-21301"/>
            <a:ext cx="2963917" cy="1595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6429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>
            <a:extLst>
              <a:ext uri="{FF2B5EF4-FFF2-40B4-BE49-F238E27FC236}">
                <a16:creationId xmlns:a16="http://schemas.microsoft.com/office/drawing/2014/main" id="{371E6B48-15F3-BA27-D666-F3FB3E21CE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366" y="43051"/>
            <a:ext cx="2048607" cy="1509500"/>
          </a:xfrm>
          <a:prstGeom prst="rect">
            <a:avLst/>
          </a:prstGeom>
        </p:spPr>
      </p:pic>
      <p:graphicFrame>
        <p:nvGraphicFramePr>
          <p:cNvPr id="2" name="Tabella 6">
            <a:extLst>
              <a:ext uri="{FF2B5EF4-FFF2-40B4-BE49-F238E27FC236}">
                <a16:creationId xmlns:a16="http://schemas.microsoft.com/office/drawing/2014/main" id="{FBF3DE98-B876-967C-7CA2-66A0B80F8B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656551"/>
              </p:ext>
            </p:extLst>
          </p:nvPr>
        </p:nvGraphicFramePr>
        <p:xfrm>
          <a:off x="107576" y="1965434"/>
          <a:ext cx="12010852" cy="4892566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1605832">
                  <a:extLst>
                    <a:ext uri="{9D8B030D-6E8A-4147-A177-3AD203B41FA5}">
                      <a16:colId xmlns:a16="http://schemas.microsoft.com/office/drawing/2014/main" val="3297985639"/>
                    </a:ext>
                  </a:extLst>
                </a:gridCol>
                <a:gridCol w="1458507">
                  <a:extLst>
                    <a:ext uri="{9D8B030D-6E8A-4147-A177-3AD203B41FA5}">
                      <a16:colId xmlns:a16="http://schemas.microsoft.com/office/drawing/2014/main" val="2828432445"/>
                    </a:ext>
                  </a:extLst>
                </a:gridCol>
                <a:gridCol w="2327721">
                  <a:extLst>
                    <a:ext uri="{9D8B030D-6E8A-4147-A177-3AD203B41FA5}">
                      <a16:colId xmlns:a16="http://schemas.microsoft.com/office/drawing/2014/main" val="2848974537"/>
                    </a:ext>
                  </a:extLst>
                </a:gridCol>
                <a:gridCol w="6618792">
                  <a:extLst>
                    <a:ext uri="{9D8B030D-6E8A-4147-A177-3AD203B41FA5}">
                      <a16:colId xmlns:a16="http://schemas.microsoft.com/office/drawing/2014/main" val="2655743655"/>
                    </a:ext>
                  </a:extLst>
                </a:gridCol>
              </a:tblGrid>
              <a:tr h="536228">
                <a:tc>
                  <a:txBody>
                    <a:bodyPr/>
                    <a:lstStyle/>
                    <a:p>
                      <a:r>
                        <a:rPr lang="it-IT" sz="1400" dirty="0"/>
                        <a:t>SPORTELLO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/>
                        <a:t>COMUNI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MACROAREE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INDICATORI</a:t>
                      </a:r>
                    </a:p>
                    <a:p>
                      <a:endParaRPr lang="it-IT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3140327"/>
                  </a:ext>
                </a:extLst>
              </a:tr>
              <a:tr h="4356338">
                <a:tc>
                  <a:txBody>
                    <a:bodyPr/>
                    <a:lstStyle/>
                    <a:p>
                      <a:r>
                        <a:rPr lang="it-IT" sz="1100" dirty="0"/>
                        <a:t>UNIONE DEI COMUNI METALLA E MARE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100" dirty="0" err="1"/>
                        <a:t>Muesi</a:t>
                      </a:r>
                      <a:r>
                        <a:rPr lang="it-IT" sz="1100" dirty="0"/>
                        <a:t>, </a:t>
                      </a:r>
                    </a:p>
                    <a:p>
                      <a:r>
                        <a:rPr lang="it-IT" sz="1100" dirty="0"/>
                        <a:t>Buggerru, Fluminimaggiore, Narcao, Domusnovas, Gonnesa.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it-IT" sz="1100" dirty="0"/>
                        <a:t>Il cibo previene l’invecchiamento (prevenzione nelle strutture per anziani e vulnerabili </a:t>
                      </a:r>
                      <a:r>
                        <a:rPr lang="it-IT" sz="1100" dirty="0" err="1"/>
                        <a:t>etc</a:t>
                      </a:r>
                      <a:r>
                        <a:rPr lang="it-IT" sz="1100" dirty="0"/>
                        <a:t>);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it-IT" sz="1100" dirty="0"/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it-IT" sz="1100" dirty="0"/>
                        <a:t>Dalla terra alla tavola: opportunità di sviluppo rurale per cittadini e imprese;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it-IT" sz="1100" dirty="0"/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it-IT" sz="1100" dirty="0"/>
                        <a:t>  Il cibo come elemento strategico culturale per la definizione del paesaggio;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it-IT" sz="1100" dirty="0"/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it-IT" sz="1100" dirty="0"/>
                        <a:t>Le identità territoriali, i prodotti tipici, i saperi antichi e i mestieri di un tempo.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1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100" dirty="0"/>
                    </a:p>
                    <a:p>
                      <a:endParaRPr lang="it-IT" sz="1100" dirty="0"/>
                    </a:p>
                    <a:p>
                      <a:endParaRPr lang="it-IT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it-IT" sz="1200" dirty="0"/>
                        <a:t>Numero di vademecum prodotti;</a:t>
                      </a:r>
                    </a:p>
                    <a:p>
                      <a:pPr marL="171450" indent="-1714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it-IT" sz="1200" dirty="0"/>
                        <a:t>Numero di report prodotti;</a:t>
                      </a:r>
                    </a:p>
                    <a:p>
                      <a:pPr marL="171450" indent="-1714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it-IT" sz="1200" dirty="0"/>
                        <a:t>Numero di consultazioni on line e di pdf scaricati per ogni prodotto;</a:t>
                      </a:r>
                    </a:p>
                    <a:p>
                      <a:pPr marL="171450" indent="-1714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it-IT" sz="1200" dirty="0"/>
                        <a:t>Numero di persone che ha avuto accesso agli sportelli/che hanno chiesto informazioni/che hanno usufruito dei servizi.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0337351"/>
                  </a:ext>
                </a:extLst>
              </a:tr>
            </a:tbl>
          </a:graphicData>
        </a:graphic>
      </p:graphicFrame>
      <p:pic>
        <p:nvPicPr>
          <p:cNvPr id="9" name="Immagine 8">
            <a:extLst>
              <a:ext uri="{FF2B5EF4-FFF2-40B4-BE49-F238E27FC236}">
                <a16:creationId xmlns:a16="http://schemas.microsoft.com/office/drawing/2014/main" id="{AFBE43E1-A071-CA59-0B49-35A2EC46B0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3743" y="12409"/>
            <a:ext cx="1284514" cy="1880731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25A4248E-E6CF-39A6-0CFE-FD8A1F8A2E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5981" y="-21301"/>
            <a:ext cx="3556019" cy="1914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5490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>
            <a:extLst>
              <a:ext uri="{FF2B5EF4-FFF2-40B4-BE49-F238E27FC236}">
                <a16:creationId xmlns:a16="http://schemas.microsoft.com/office/drawing/2014/main" id="{371E6B48-15F3-BA27-D666-F3FB3E21CE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304" y="-12480"/>
            <a:ext cx="2048607" cy="1509500"/>
          </a:xfrm>
          <a:prstGeom prst="rect">
            <a:avLst/>
          </a:prstGeom>
        </p:spPr>
      </p:pic>
      <p:graphicFrame>
        <p:nvGraphicFramePr>
          <p:cNvPr id="2" name="Tabella 6">
            <a:extLst>
              <a:ext uri="{FF2B5EF4-FFF2-40B4-BE49-F238E27FC236}">
                <a16:creationId xmlns:a16="http://schemas.microsoft.com/office/drawing/2014/main" id="{451BE6F7-449D-FB97-46C4-FA7377BDDE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0496220"/>
              </p:ext>
            </p:extLst>
          </p:nvPr>
        </p:nvGraphicFramePr>
        <p:xfrm>
          <a:off x="0" y="1497021"/>
          <a:ext cx="12192000" cy="5404485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945931">
                  <a:extLst>
                    <a:ext uri="{9D8B030D-6E8A-4147-A177-3AD203B41FA5}">
                      <a16:colId xmlns:a16="http://schemas.microsoft.com/office/drawing/2014/main" val="3297985639"/>
                    </a:ext>
                  </a:extLst>
                </a:gridCol>
                <a:gridCol w="1126604">
                  <a:extLst>
                    <a:ext uri="{9D8B030D-6E8A-4147-A177-3AD203B41FA5}">
                      <a16:colId xmlns:a16="http://schemas.microsoft.com/office/drawing/2014/main" val="2828432445"/>
                    </a:ext>
                  </a:extLst>
                </a:gridCol>
                <a:gridCol w="1956218">
                  <a:extLst>
                    <a:ext uri="{9D8B030D-6E8A-4147-A177-3AD203B41FA5}">
                      <a16:colId xmlns:a16="http://schemas.microsoft.com/office/drawing/2014/main" val="2848974537"/>
                    </a:ext>
                  </a:extLst>
                </a:gridCol>
                <a:gridCol w="8163247">
                  <a:extLst>
                    <a:ext uri="{9D8B030D-6E8A-4147-A177-3AD203B41FA5}">
                      <a16:colId xmlns:a16="http://schemas.microsoft.com/office/drawing/2014/main" val="2655743655"/>
                    </a:ext>
                  </a:extLst>
                </a:gridCol>
              </a:tblGrid>
              <a:tr h="272111">
                <a:tc>
                  <a:txBody>
                    <a:bodyPr/>
                    <a:lstStyle/>
                    <a:p>
                      <a:r>
                        <a:rPr lang="it-IT" sz="1100" dirty="0"/>
                        <a:t>SPORTELLO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/>
                        <a:t>COMUNI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/>
                        <a:t>MACROAREE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/>
                        <a:t>ATTIVITA’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3140327"/>
                  </a:ext>
                </a:extLst>
              </a:tr>
              <a:tr h="5088868">
                <a:tc>
                  <a:txBody>
                    <a:bodyPr/>
                    <a:lstStyle/>
                    <a:p>
                      <a:r>
                        <a:rPr lang="it-IT" sz="1100" dirty="0"/>
                        <a:t>UNIONE DEI COMUNI DELLA TREXENTA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100" dirty="0"/>
                        <a:t>Guamaggiore, </a:t>
                      </a:r>
                      <a:r>
                        <a:rPr lang="it-IT" sz="1100" dirty="0" err="1"/>
                        <a:t>Guasil</a:t>
                      </a:r>
                      <a:r>
                        <a:rPr lang="it-IT" sz="1100" dirty="0"/>
                        <a:t>,</a:t>
                      </a:r>
                    </a:p>
                    <a:p>
                      <a:r>
                        <a:rPr lang="it-IT" sz="1100" dirty="0" err="1"/>
                        <a:t>Gesic</a:t>
                      </a:r>
                      <a:r>
                        <a:rPr lang="it-IT" sz="1100" dirty="0"/>
                        <a:t>, Ortacesus, Pimentel, </a:t>
                      </a:r>
                      <a:r>
                        <a:rPr lang="it-IT" sz="1100" dirty="0" err="1"/>
                        <a:t>Selega</a:t>
                      </a:r>
                      <a:r>
                        <a:rPr lang="it-IT" sz="1100" dirty="0"/>
                        <a:t>, Senorbi, Siurgus, Donigala, Suelli.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Educare al cibo come strumento di alimentazione e di ricchezza culturale;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171450" marR="0" lvl="0" indent="-17145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Il valore della dieta mediterranea come elemento nutrizionale nell’evoluzione dell’infanzia e dell’adolescenza e come strumento di prevenzione delle patologie croniche negli adulti e negli anziani;</a:t>
                      </a:r>
                    </a:p>
                    <a:p>
                      <a:pPr marL="171450" marR="0" lvl="0" indent="-17145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171450" marR="0" lvl="0" indent="-17145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Il ruolo dell’impresa per la salvaguardia della dieta mediterranea per i prodotti a km0 e filiera corta;</a:t>
                      </a:r>
                    </a:p>
                    <a:p>
                      <a:pPr marL="171450" marR="0" lvl="0" indent="-17145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171450" marR="0" lvl="0" indent="-17145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Dalla terra alla tavola: opportunità di sviluppo rurale per cittadini e imprese.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algn="l" fontAlgn="b"/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it-IT" sz="1050" dirty="0"/>
                        <a:t>Partecipazione a 2 webinar di lancio;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it-IT" sz="1050" dirty="0"/>
                        <a:t>Coinvolgimento di 12 comuni diversi da quelli che partecipano allo sportello;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it-IT" sz="1050" dirty="0"/>
                        <a:t>partecipazione alla attività formativa diretta agli gestori dello sportello e organizzata da ANCI Sardegna;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it-IT" sz="1050" dirty="0"/>
                        <a:t>partecipazione  ai percorsi educativi e formativi con un Istituto scolastico o un Ente locale organizzati da ANCI Sardegna;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it-IT" sz="1050" dirty="0"/>
                        <a:t>supporto per l'individuazione  dei giovani neodiplomati che parteciperanno alle esperienze ERASMUS+;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it-IT" sz="1050" dirty="0"/>
                        <a:t>supporto per organizzazione e realizzazione da parte di ANCI Sardegna di attività di training per politiche di sviluppo rurale per amministratori pubblici;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it-IT" sz="1050" dirty="0"/>
                        <a:t>supporto per la diffusione di materiale divulgativo quali brochure, manuali, manifesti </a:t>
                      </a:r>
                      <a:r>
                        <a:rPr lang="it-IT" sz="1050" dirty="0" err="1"/>
                        <a:t>etc</a:t>
                      </a:r>
                      <a:r>
                        <a:rPr lang="it-IT" sz="1050" dirty="0"/>
                        <a:t>-organizzazione e realizzazione con supporto di  ANCI Sardegna di un webinar tematico su una delle tematiche proprie dello sportello;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it-IT" sz="1050" dirty="0"/>
                        <a:t>Promuovere iniziative di informazione e incontri per l'educazione alimentazione rivolto a scuole e alla popolazione in generale;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it-IT" sz="1050" dirty="0"/>
                        <a:t>Pubblicare link a documenti informativi presenti in rete sull'educazione alimentare;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it-IT" sz="1050" dirty="0"/>
                        <a:t>Elaborare e pubblicare materiale informativo sull'educazione alimentare e ricercare un contatto diretto con scuole e con popolazione in generale;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it-IT" sz="1050" dirty="0"/>
                        <a:t>Presenza fisica e reperibilità dimostrata con schede giornaliere di presenza presso gli sportelli da parte dell'addetto secondo quanto previsto negli accordi;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it-IT" sz="1050" dirty="0"/>
                        <a:t>Supporto alla organizzazione di iniziative ed eventi promosse da ANCI Sardegna relative agli sportelli, alle comunità del cibo, allo sviluppo rurale;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it-IT" sz="1050" dirty="0"/>
                        <a:t>Supporto informativo costante, trasparente, agevole sui bandi UE, su bandi Regionali e su opportunità di sviluppo delle imprese;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it-IT" sz="1050" dirty="0"/>
                        <a:t>Supporto alla organizzazione di iniziative ed eventi promosse da ANCI Sardegna relative agli sportelli, alle comunità del cibo, allo sviluppo rurale;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it-IT" sz="1050" dirty="0"/>
                        <a:t>Supporto informativo costante, trasparente, agevole sui bandi UE, su bandi Regionali e su opportunità di sviluppo delle imprese;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it-IT" sz="1050" dirty="0"/>
                        <a:t>Attività di informazione sulla dieta mediterranea rivolta in particolare alla adolescenza e all'infanzia e ai soggetti fragili;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it-IT" sz="1050" dirty="0"/>
                        <a:t>Capitalizzazione di progetti, casi di studio, iniziative intraprese in altre regioni o da parte di altri soggetti in materia di dieta mediterranea;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it-IT" sz="1050" dirty="0"/>
                        <a:t>Attività informativa sulle opportunità per le imprese agricole nella organizzazione di filiere corte alimentari;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it-IT" sz="1050" dirty="0"/>
                        <a:t>Attività di informazione sugli effetti della dieta mediterranea;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it-IT" sz="1050" dirty="0"/>
                        <a:t>Organizzazione di incontri e animazione presso le imprese agricole ed alimentari del territorio;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it-IT" sz="1050" dirty="0"/>
                        <a:t>Coordinamento con organismi Enti ed associazioni che operano sul territorio a supporto delle imprese agricole;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it-IT" sz="1050" dirty="0"/>
                        <a:t>Attività di informazione sulla strategia Farm To </a:t>
                      </a:r>
                      <a:r>
                        <a:rPr lang="it-IT" sz="1050" dirty="0" err="1"/>
                        <a:t>Fork</a:t>
                      </a:r>
                      <a:r>
                        <a:rPr lang="it-IT" sz="1050" dirty="0"/>
                        <a:t>, sul New green deal, sul Piano di Sviluppo Rurale, sulla agricoltura biologica e agricoltura rigenerativa.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0337351"/>
                  </a:ext>
                </a:extLst>
              </a:tr>
            </a:tbl>
          </a:graphicData>
        </a:graphic>
      </p:graphicFrame>
      <p:pic>
        <p:nvPicPr>
          <p:cNvPr id="9" name="Immagine 8">
            <a:extLst>
              <a:ext uri="{FF2B5EF4-FFF2-40B4-BE49-F238E27FC236}">
                <a16:creationId xmlns:a16="http://schemas.microsoft.com/office/drawing/2014/main" id="{AFBE43E1-A071-CA59-0B49-35A2EC46B0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6976" y="12409"/>
            <a:ext cx="958048" cy="1402733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25A4248E-E6CF-39A6-0CFE-FD8A1F8A2E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6143" y="-21300"/>
            <a:ext cx="2775857" cy="1494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0244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>
            <a:extLst>
              <a:ext uri="{FF2B5EF4-FFF2-40B4-BE49-F238E27FC236}">
                <a16:creationId xmlns:a16="http://schemas.microsoft.com/office/drawing/2014/main" id="{371E6B48-15F3-BA27-D666-F3FB3E21CE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366" y="43051"/>
            <a:ext cx="2048607" cy="1509500"/>
          </a:xfrm>
          <a:prstGeom prst="rect">
            <a:avLst/>
          </a:prstGeom>
        </p:spPr>
      </p:pic>
      <p:graphicFrame>
        <p:nvGraphicFramePr>
          <p:cNvPr id="2" name="Tabella 6">
            <a:extLst>
              <a:ext uri="{FF2B5EF4-FFF2-40B4-BE49-F238E27FC236}">
                <a16:creationId xmlns:a16="http://schemas.microsoft.com/office/drawing/2014/main" id="{3E474BC3-76A9-81C9-0D54-088E88D65E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8719614"/>
              </p:ext>
            </p:extLst>
          </p:nvPr>
        </p:nvGraphicFramePr>
        <p:xfrm>
          <a:off x="139849" y="1986455"/>
          <a:ext cx="11968068" cy="4823006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1100372">
                  <a:extLst>
                    <a:ext uri="{9D8B030D-6E8A-4147-A177-3AD203B41FA5}">
                      <a16:colId xmlns:a16="http://schemas.microsoft.com/office/drawing/2014/main" val="3297985639"/>
                    </a:ext>
                  </a:extLst>
                </a:gridCol>
                <a:gridCol w="1156138">
                  <a:extLst>
                    <a:ext uri="{9D8B030D-6E8A-4147-A177-3AD203B41FA5}">
                      <a16:colId xmlns:a16="http://schemas.microsoft.com/office/drawing/2014/main" val="2828432445"/>
                    </a:ext>
                  </a:extLst>
                </a:gridCol>
                <a:gridCol w="3116343">
                  <a:extLst>
                    <a:ext uri="{9D8B030D-6E8A-4147-A177-3AD203B41FA5}">
                      <a16:colId xmlns:a16="http://schemas.microsoft.com/office/drawing/2014/main" val="2848974537"/>
                    </a:ext>
                  </a:extLst>
                </a:gridCol>
                <a:gridCol w="6595215">
                  <a:extLst>
                    <a:ext uri="{9D8B030D-6E8A-4147-A177-3AD203B41FA5}">
                      <a16:colId xmlns:a16="http://schemas.microsoft.com/office/drawing/2014/main" val="2655743655"/>
                    </a:ext>
                  </a:extLst>
                </a:gridCol>
              </a:tblGrid>
              <a:tr h="290934">
                <a:tc>
                  <a:txBody>
                    <a:bodyPr/>
                    <a:lstStyle/>
                    <a:p>
                      <a:r>
                        <a:rPr lang="it-IT" sz="1100" dirty="0"/>
                        <a:t>SPORTELLO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/>
                        <a:t>COMUNI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/>
                        <a:t>MACROAREE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/>
                        <a:t>OUTPUT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3140327"/>
                  </a:ext>
                </a:extLst>
              </a:tr>
              <a:tr h="4532072">
                <a:tc>
                  <a:txBody>
                    <a:bodyPr/>
                    <a:lstStyle/>
                    <a:p>
                      <a:r>
                        <a:rPr lang="it-IT" sz="1200" dirty="0"/>
                        <a:t>UNIONE DEI COMUNI DELLA TREXENTA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/>
                        <a:t>Guamaggiore, </a:t>
                      </a:r>
                      <a:r>
                        <a:rPr lang="it-IT" sz="1200" dirty="0" err="1"/>
                        <a:t>Guasil</a:t>
                      </a:r>
                      <a:r>
                        <a:rPr lang="it-IT" sz="1200" dirty="0"/>
                        <a:t>,</a:t>
                      </a:r>
                    </a:p>
                    <a:p>
                      <a:r>
                        <a:rPr lang="it-IT" sz="1200" dirty="0" err="1"/>
                        <a:t>Gesic</a:t>
                      </a:r>
                      <a:r>
                        <a:rPr lang="it-IT" sz="1200" dirty="0"/>
                        <a:t>, Ortacesus, Pimentel, </a:t>
                      </a:r>
                      <a:r>
                        <a:rPr lang="it-IT" sz="1200" dirty="0" err="1"/>
                        <a:t>Selega</a:t>
                      </a:r>
                      <a:r>
                        <a:rPr lang="it-IT" sz="1200" dirty="0"/>
                        <a:t>, Senorbi, Siurgus, Donigala, Suelli.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Educare al cibo come strumento di alimentazione e di ricchezza culturale;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171450" marR="0" lvl="0" indent="-17145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l valore della dieta mediterranea come elemento nutrizionale nell’evoluzione dell’infanzia e dell’adolescenza e come strumento di prevenzione delle patologie croniche negli adulti e negli anziani;</a:t>
                      </a:r>
                    </a:p>
                    <a:p>
                      <a:pPr marL="171450" marR="0" lvl="0" indent="-17145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171450" marR="0" lvl="0" indent="-17145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Il ruolo dell’impresa per la salvaguardia della dieta mediterranea per i prodotti a km0 e filiera corta;</a:t>
                      </a:r>
                    </a:p>
                    <a:p>
                      <a:pPr marL="171450" marR="0" lvl="0" indent="-17145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171450" marR="0" lvl="0" indent="-17145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Dalla terra alla tavola: opportunità di sviluppo rurale per cittadini e imprese.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algn="l" fontAlgn="b"/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it-IT" sz="1050" dirty="0"/>
                        <a:t>Schede giornaliere con elenco ed estremi (nome, cognome, luogo di residenza e indirizzo email) dei soggetti che hanno interagito con gli sportelli e che hanno usufruito dei servizi;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it-IT" sz="1050" dirty="0"/>
                        <a:t>Vademecum sulla dieta mediterranea alimentare anche con capitalizzazione di prodotti già presenti in rete: on line in IT e EN su siti web dei soggetti partecipanti allo sportello e sul sito di ANCI Sardegna;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it-IT" sz="1050" dirty="0"/>
                        <a:t>Servizio di informazione aggiornato settimanalmente on line su opportunità di partecipazione una bandi UE o regionali per imprese e privati;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it-IT" sz="1050" dirty="0"/>
                        <a:t>incontri con organizzazioni idi tutela prevenzione della salute territoriali;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it-IT" sz="1050" dirty="0"/>
                        <a:t>Verbali di presenza ai webinar;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it-IT" sz="1050" dirty="0"/>
                        <a:t>verbale/foglio di presenza alla attività formativa per i gestori di sportello;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it-IT" sz="1050" dirty="0"/>
                        <a:t>Report trimestrali e report finale annuale con resoconto della attività di coinvolgimento di 12 comuni diversi da quelli che partecipano allo sportello;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it-IT" sz="1050" dirty="0"/>
                        <a:t>n. 2 accordi sottoscritti con almeno 2 imprese e/o associazioni di categoria territoriali;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it-IT" sz="1050" dirty="0"/>
                        <a:t>un webinar tematico su una delle tematiche proprie dello sportello;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it-IT" sz="1050" dirty="0"/>
                        <a:t>Report trimestrale e annuale su tutte le attività svolte, redatto per singoli punti, con specifica delle attività svolte, dei prodotti ottenuti, degli indicatori raggiunti;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it-IT" sz="1050" dirty="0"/>
                        <a:t>Vademecum sullo sviluppo rurale e sulle opportunità fornire dall'UE, dal Governo Nazionale  e dalla Regione in materia di produzione in filiera corta , pubblicato in line in IT e in EN sui siti web degli enti coinvolti e di ANCI Sardegna;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it-IT" sz="1050" dirty="0"/>
                        <a:t>Incontri con le imprese;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it-IT" sz="1050" dirty="0"/>
                        <a:t>Vademecum sullo sviluppo rurale e sulle opportunità fornire dall'UE, dal Governo Nazionale  e dalla Regione in materia di produzione in filiera corta , pubblicato in line in IT e in EN sui siti web degli enti coinvolti e di ANCI Sardegna;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it-IT" sz="1050" dirty="0"/>
                        <a:t>Vademecum sulla educazione alimentare anche con capitalizzazione di prodotti già presenti in rete, pubblicazioni on line in italiano e in inglese.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0337351"/>
                  </a:ext>
                </a:extLst>
              </a:tr>
            </a:tbl>
          </a:graphicData>
        </a:graphic>
      </p:graphicFrame>
      <p:pic>
        <p:nvPicPr>
          <p:cNvPr id="9" name="Immagine 8">
            <a:extLst>
              <a:ext uri="{FF2B5EF4-FFF2-40B4-BE49-F238E27FC236}">
                <a16:creationId xmlns:a16="http://schemas.microsoft.com/office/drawing/2014/main" id="{AFBE43E1-A071-CA59-0B49-35A2EC46B0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3410" y="12410"/>
            <a:ext cx="1285180" cy="1881704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25A4248E-E6CF-39A6-0CFE-FD8A1F8A2E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629" y="5605"/>
            <a:ext cx="3679371" cy="1980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3440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>
            <a:extLst>
              <a:ext uri="{FF2B5EF4-FFF2-40B4-BE49-F238E27FC236}">
                <a16:creationId xmlns:a16="http://schemas.microsoft.com/office/drawing/2014/main" id="{371E6B48-15F3-BA27-D666-F3FB3E21CE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366" y="43051"/>
            <a:ext cx="2048607" cy="1509500"/>
          </a:xfrm>
          <a:prstGeom prst="rect">
            <a:avLst/>
          </a:prstGeom>
        </p:spPr>
      </p:pic>
      <p:graphicFrame>
        <p:nvGraphicFramePr>
          <p:cNvPr id="2" name="Tabella 6">
            <a:extLst>
              <a:ext uri="{FF2B5EF4-FFF2-40B4-BE49-F238E27FC236}">
                <a16:creationId xmlns:a16="http://schemas.microsoft.com/office/drawing/2014/main" id="{0462D67D-39A2-3C9D-F541-1C8123086B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1125448"/>
              </p:ext>
            </p:extLst>
          </p:nvPr>
        </p:nvGraphicFramePr>
        <p:xfrm>
          <a:off x="0" y="1965433"/>
          <a:ext cx="12191999" cy="4844028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996186">
                  <a:extLst>
                    <a:ext uri="{9D8B030D-6E8A-4147-A177-3AD203B41FA5}">
                      <a16:colId xmlns:a16="http://schemas.microsoft.com/office/drawing/2014/main" val="3297985639"/>
                    </a:ext>
                  </a:extLst>
                </a:gridCol>
                <a:gridCol w="1424728">
                  <a:extLst>
                    <a:ext uri="{9D8B030D-6E8A-4147-A177-3AD203B41FA5}">
                      <a16:colId xmlns:a16="http://schemas.microsoft.com/office/drawing/2014/main" val="2828432445"/>
                    </a:ext>
                  </a:extLst>
                </a:gridCol>
                <a:gridCol w="3052468">
                  <a:extLst>
                    <a:ext uri="{9D8B030D-6E8A-4147-A177-3AD203B41FA5}">
                      <a16:colId xmlns:a16="http://schemas.microsoft.com/office/drawing/2014/main" val="2848974537"/>
                    </a:ext>
                  </a:extLst>
                </a:gridCol>
                <a:gridCol w="6718617">
                  <a:extLst>
                    <a:ext uri="{9D8B030D-6E8A-4147-A177-3AD203B41FA5}">
                      <a16:colId xmlns:a16="http://schemas.microsoft.com/office/drawing/2014/main" val="2655743655"/>
                    </a:ext>
                  </a:extLst>
                </a:gridCol>
              </a:tblGrid>
              <a:tr h="320631">
                <a:tc>
                  <a:txBody>
                    <a:bodyPr/>
                    <a:lstStyle/>
                    <a:p>
                      <a:r>
                        <a:rPr lang="it-IT" sz="1100" dirty="0"/>
                        <a:t>SPORTELLO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/>
                        <a:t>COMUNI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/>
                        <a:t>MACROAREE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/>
                        <a:t>INDICATORI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3140327"/>
                  </a:ext>
                </a:extLst>
              </a:tr>
              <a:tr h="4523397">
                <a:tc>
                  <a:txBody>
                    <a:bodyPr/>
                    <a:lstStyle/>
                    <a:p>
                      <a:r>
                        <a:rPr lang="it-IT" sz="1100" dirty="0"/>
                        <a:t>UNIONE DEI COMUNI DELLA TREXENTA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/>
                        <a:t>Guamaggiore, </a:t>
                      </a:r>
                      <a:r>
                        <a:rPr lang="it-IT" sz="1200" dirty="0" err="1"/>
                        <a:t>Guasil</a:t>
                      </a:r>
                      <a:r>
                        <a:rPr lang="it-IT" sz="1200" dirty="0"/>
                        <a:t>,</a:t>
                      </a:r>
                    </a:p>
                    <a:p>
                      <a:r>
                        <a:rPr lang="it-IT" sz="1200" dirty="0" err="1"/>
                        <a:t>Gesic</a:t>
                      </a:r>
                      <a:r>
                        <a:rPr lang="it-IT" sz="1200" dirty="0"/>
                        <a:t>, </a:t>
                      </a:r>
                    </a:p>
                    <a:p>
                      <a:r>
                        <a:rPr lang="it-IT" sz="1200" dirty="0"/>
                        <a:t>Ortacesus, Pimentel, </a:t>
                      </a:r>
                    </a:p>
                    <a:p>
                      <a:r>
                        <a:rPr lang="it-IT" sz="1200" dirty="0" err="1"/>
                        <a:t>Selega</a:t>
                      </a:r>
                      <a:r>
                        <a:rPr lang="it-IT" sz="1200" dirty="0"/>
                        <a:t>, </a:t>
                      </a:r>
                    </a:p>
                    <a:p>
                      <a:r>
                        <a:rPr lang="it-IT" sz="1200" dirty="0"/>
                        <a:t>Senorbi, </a:t>
                      </a:r>
                    </a:p>
                    <a:p>
                      <a:r>
                        <a:rPr lang="it-IT" sz="1200" dirty="0"/>
                        <a:t>Siurgus, </a:t>
                      </a:r>
                    </a:p>
                    <a:p>
                      <a:r>
                        <a:rPr lang="it-IT" sz="1200" dirty="0"/>
                        <a:t>Donigala, </a:t>
                      </a:r>
                    </a:p>
                    <a:p>
                      <a:r>
                        <a:rPr lang="it-IT" sz="1200" dirty="0"/>
                        <a:t>Suelli.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Educare al cibo come strumento di alimentazione e di ricchezza culturale;</a:t>
                      </a:r>
                    </a:p>
                    <a:p>
                      <a:pPr marL="171450" indent="-171450" algn="l" fontAlgn="b">
                        <a:buFont typeface="Arial" panose="020B0604020202020204" pitchFamily="34" charset="0"/>
                        <a:buChar char="•"/>
                      </a:pPr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171450" marR="0" lvl="0" indent="-17145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l valore della dieta mediterranea come elemento nutrizionale nell’evoluzione dell’infanzia e dell’adolescenza e come strumento di prevenzione delle patologie croniche negli adulti e negli anziani;</a:t>
                      </a:r>
                    </a:p>
                    <a:p>
                      <a:pPr marL="171450" marR="0" lvl="0" indent="-17145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171450" marR="0" lvl="0" indent="-17145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Il ruolo dell’impresa per la salvaguardia della dieta mediterranea per i prodotti a km0 e filiera corta;</a:t>
                      </a:r>
                    </a:p>
                    <a:p>
                      <a:pPr marL="171450" marR="0" lvl="0" indent="-17145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171450" marR="0" lvl="0" indent="-17145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it-IT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Dalla terra alla tavola: opportunità di sviluppo rurale per cittadini e imprese.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algn="l" fontAlgn="b"/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it-IT" sz="1200" dirty="0"/>
                        <a:t>Numero di vademecum prodotti;</a:t>
                      </a:r>
                    </a:p>
                    <a:p>
                      <a:pPr marL="171450" indent="-1714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it-IT" sz="1200" dirty="0"/>
                        <a:t>numero di report prodotti;</a:t>
                      </a:r>
                    </a:p>
                    <a:p>
                      <a:pPr marL="171450" indent="-1714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it-IT" sz="1200" dirty="0"/>
                        <a:t>numero di consultazioni on line e di pdf scaricati per ogni prodotto;</a:t>
                      </a:r>
                    </a:p>
                    <a:p>
                      <a:pPr marL="171450" indent="-1714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it-IT" sz="1200" dirty="0"/>
                        <a:t>numero di persone che ha avuto accesso agli sportelli/che hanno chiesto informazioni/che hanno usufruito dei servizi.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0337351"/>
                  </a:ext>
                </a:extLst>
              </a:tr>
            </a:tbl>
          </a:graphicData>
        </a:graphic>
      </p:graphicFrame>
      <p:pic>
        <p:nvPicPr>
          <p:cNvPr id="9" name="Immagine 8">
            <a:extLst>
              <a:ext uri="{FF2B5EF4-FFF2-40B4-BE49-F238E27FC236}">
                <a16:creationId xmlns:a16="http://schemas.microsoft.com/office/drawing/2014/main" id="{AFBE43E1-A071-CA59-0B49-35A2EC46B0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7415" y="12409"/>
            <a:ext cx="1317171" cy="1928545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25A4248E-E6CF-39A6-0CFE-FD8A1F8A2E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6733" y="0"/>
            <a:ext cx="3605267" cy="1940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755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Sfaccettatura">
  <a:themeElements>
    <a:clrScheme name="Sfaccettatur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Sfaccettatur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faccettatur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422</TotalTime>
  <Words>7280</Words>
  <Application>Microsoft Office PowerPoint</Application>
  <PresentationFormat>Widescreen</PresentationFormat>
  <Paragraphs>793</Paragraphs>
  <Slides>27</Slides>
  <Notes>3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27</vt:i4>
      </vt:variant>
    </vt:vector>
  </HeadingPairs>
  <TitlesOfParts>
    <vt:vector size="32" baseType="lpstr">
      <vt:lpstr>Arial</vt:lpstr>
      <vt:lpstr>Calibri</vt:lpstr>
      <vt:lpstr>Trebuchet MS</vt:lpstr>
      <vt:lpstr>Wingdings 3</vt:lpstr>
      <vt:lpstr>Sfaccettatura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HP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SPORTELLO DI SVILUPPO DEL SISTEMA RURALE E OPPORTUNITA' DI CRESCITA</dc:title>
  <dc:creator>utente</dc:creator>
  <cp:lastModifiedBy>utente</cp:lastModifiedBy>
  <cp:revision>49</cp:revision>
  <cp:lastPrinted>2023-05-16T11:50:20Z</cp:lastPrinted>
  <dcterms:created xsi:type="dcterms:W3CDTF">2023-04-11T09:59:01Z</dcterms:created>
  <dcterms:modified xsi:type="dcterms:W3CDTF">2023-05-16T11:50:26Z</dcterms:modified>
</cp:coreProperties>
</file>